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260" r:id="rId4"/>
    <p:sldId id="284" r:id="rId5"/>
    <p:sldId id="264" r:id="rId6"/>
    <p:sldId id="278" r:id="rId7"/>
    <p:sldId id="279" r:id="rId8"/>
    <p:sldId id="281" r:id="rId9"/>
    <p:sldId id="288" r:id="rId10"/>
    <p:sldId id="282" r:id="rId11"/>
    <p:sldId id="289" r:id="rId12"/>
    <p:sldId id="290" r:id="rId13"/>
    <p:sldId id="283" r:id="rId14"/>
    <p:sldId id="285" r:id="rId15"/>
    <p:sldId id="286" r:id="rId16"/>
    <p:sldId id="291" r:id="rId17"/>
    <p:sldId id="292" r:id="rId18"/>
    <p:sldId id="293" r:id="rId19"/>
    <p:sldId id="294" r:id="rId20"/>
    <p:sldId id="287" r:id="rId2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66FFCC"/>
    <a:srgbClr val="CC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64" d="100"/>
          <a:sy n="64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6B799-A5C3-4E6B-94D3-225B31C14F45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63EDBF-634C-40E0-B382-E84EAF2826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514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55598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5935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730082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20648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255521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19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51053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63889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10470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9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9520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93426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8832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85771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1350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14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75468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jp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18" Type="http://schemas.openxmlformats.org/officeDocument/2006/relationships/image" Target="../media/image36.png"/><Relationship Id="rId3" Type="http://schemas.openxmlformats.org/officeDocument/2006/relationships/image" Target="../media/image2.jp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3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10" Type="http://schemas.openxmlformats.org/officeDocument/2006/relationships/image" Target="../media/image28.png"/><Relationship Id="rId19" Type="http://schemas.openxmlformats.org/officeDocument/2006/relationships/image" Target="../media/image37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2.jp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2.jp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2.jpg"/><Relationship Id="rId7" Type="http://schemas.openxmlformats.org/officeDocument/2006/relationships/image" Target="../media/image5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0070C0"/>
                </a:solidFill>
              </a:rPr>
              <a:t>VIBRACIONES LIBRE AMORTIGUADAS DE UN GRADO DE LIBERTAD</a:t>
            </a: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971600" y="3861048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Área Académica: INGENIERÍA MECÁNICA</a:t>
            </a:r>
          </a:p>
          <a:p>
            <a:pPr algn="l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Profesor(a): DR. MIGUEL ÁNGEL FLORES RENTERÍA</a:t>
            </a:r>
          </a:p>
          <a:p>
            <a:pPr algn="l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Periodo: JULIO – DICIEMBRE 2016</a:t>
            </a: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323528" y="717267"/>
                <a:ext cx="8280920" cy="3363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ES" dirty="0"/>
                  <a:t>De la ecuación 4 se pueden obtener tres casos, para su entendimiento se introducirá el </a:t>
                </a:r>
              </a:p>
              <a:p>
                <a:pPr algn="just"/>
                <a:r>
                  <a:rPr lang="es-ES" dirty="0"/>
                  <a:t>concepto de relación de amortiguamiento y constante critica de amortiguamiento.</a:t>
                </a:r>
              </a:p>
              <a:p>
                <a:pPr algn="just"/>
                <a:endParaRPr lang="es-ES" dirty="0"/>
              </a:p>
              <a:p>
                <a:pPr algn="just"/>
                <a:r>
                  <a:rPr lang="es-ES" b="1" i="1" dirty="0">
                    <a:solidFill>
                      <a:schemeClr val="accent1"/>
                    </a:solidFill>
                  </a:rPr>
                  <a:t>La constante crítica de amortiguamiento se define como el valor de la constante de amortiguamiento </a:t>
                </a:r>
                <a:r>
                  <a:rPr lang="es-ES" b="1" i="1" dirty="0">
                    <a:solidFill>
                      <a:srgbClr val="FF0000"/>
                    </a:solidFill>
                  </a:rPr>
                  <a:t>c</a:t>
                </a:r>
                <a:r>
                  <a:rPr lang="es-ES" b="1" i="1" dirty="0">
                    <a:solidFill>
                      <a:schemeClr val="accent1"/>
                    </a:solidFill>
                  </a:rPr>
                  <a:t> para el cual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s-MX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MX" b="1" i="1">
                                <a:solidFill>
                                  <a:schemeClr val="accent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s-MX" b="1" i="1">
                                    <a:solidFill>
                                      <a:schemeClr val="accent1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s-MX" b="1" i="1">
                                        <a:solidFill>
                                          <a:schemeClr val="accent1"/>
                                        </a:solidFill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ES" b="1" i="1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𝒄</m:t>
                                    </m:r>
                                  </m:num>
                                  <m:den>
                                    <m:r>
                                      <a:rPr lang="es-ES" b="1" i="1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  <m:r>
                                      <a:rPr lang="es-ES" b="1" i="1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𝒎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s-E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s-E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s-ES" b="1" i="1">
                                <a:solidFill>
                                  <a:schemeClr val="accent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es-E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</m:e>
                    </m:d>
                  </m:oMath>
                </a14:m>
                <a:r>
                  <a:rPr lang="es-MX" b="1" i="1" dirty="0">
                    <a:solidFill>
                      <a:schemeClr val="accent1"/>
                    </a:solidFill>
                  </a:rPr>
                  <a:t>= 0</a:t>
                </a:r>
                <a:endParaRPr lang="es-ES" b="1" i="1" dirty="0">
                  <a:solidFill>
                    <a:schemeClr val="accent1"/>
                  </a:solidFill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s-ES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s-E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ad>
                      <m:radPr>
                        <m:degHide m:val="on"/>
                        <m:ctrlPr>
                          <a:rPr lang="es-ES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ES" b="1" i="1" smtClean="0">
                                <a:solidFill>
                                  <a:schemeClr val="accent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es-E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</m:e>
                    </m:rad>
                  </m:oMath>
                </a14:m>
                <a:r>
                  <a:rPr lang="es-MX" b="1" i="1" dirty="0">
                    <a:solidFill>
                      <a:schemeClr val="accent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sSub>
                      <m:sSubPr>
                        <m:ctrlPr>
                          <a:rPr lang="es-ES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s-E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s-ES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E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𝒌𝒎</m:t>
                        </m:r>
                      </m:e>
                    </m:rad>
                  </m:oMath>
                </a14:m>
                <a:endParaRPr lang="es-MX" b="1" i="1" dirty="0">
                  <a:solidFill>
                    <a:schemeClr val="accent1"/>
                  </a:solidFill>
                </a:endParaRPr>
              </a:p>
              <a:p>
                <a:pPr algn="just"/>
                <a:r>
                  <a:rPr lang="es-ES" b="1" i="1" dirty="0">
                    <a:solidFill>
                      <a:schemeClr val="accent1"/>
                    </a:solidFill>
                  </a:rPr>
                  <a:t>La relación de amortiguamiento </a:t>
                </a:r>
                <a14:m>
                  <m:oMath xmlns:m="http://schemas.openxmlformats.org/officeDocument/2006/math">
                    <m:r>
                      <a:rPr lang="es-E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𝜻</m:t>
                    </m:r>
                    <m:r>
                      <a:rPr lang="es-E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sSub>
                          <m:sSubPr>
                            <m:ctrlPr>
                              <a:rPr lang="es-ES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s-E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den>
                    </m:f>
                  </m:oMath>
                </a14:m>
                <a:r>
                  <a:rPr lang="es-MX" b="1" i="1" dirty="0">
                    <a:solidFill>
                      <a:schemeClr val="accent1"/>
                    </a:solidFill>
                  </a:rPr>
                  <a:t> es la relación entre la constante de amortiguamiento y la constante critica de amortiguamiento.</a:t>
                </a:r>
              </a:p>
              <a:p>
                <a:pPr algn="just"/>
                <a:r>
                  <a:rPr lang="es-MX" b="1" i="1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l-GR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𝜻</m:t>
                    </m:r>
                    <m:r>
                      <a:rPr lang="es-E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b="1" i="1">
                            <a:solidFill>
                              <a:schemeClr val="accent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sSub>
                          <m:sSubPr>
                            <m:ctrlPr>
                              <a:rPr lang="es-ES" b="1" i="1">
                                <a:solidFill>
                                  <a:schemeClr val="accent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s-E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den>
                    </m:f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MX" b="1" i="1" dirty="0">
                    <a:solidFill>
                      <a:schemeClr val="accent1"/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b="1" i="1">
                            <a:solidFill>
                              <a:schemeClr val="accent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s-E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sub>
                    </m:sSub>
                  </m:oMath>
                </a14:m>
                <a:r>
                  <a:rPr lang="es-MX" b="1" i="1" dirty="0">
                    <a:solidFill>
                      <a:schemeClr val="accent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b="1" i="1" dirty="0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ES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s-MX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𝜻</m:t>
                        </m:r>
                      </m:den>
                    </m:f>
                    <m:r>
                      <a:rPr lang="es-E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=</m:t>
                    </m:r>
                    <m:r>
                      <a:rPr lang="es-E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s-E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𝒎𝒘</m:t>
                    </m:r>
                    <m:r>
                      <a:rPr lang="es-E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;    </m:t>
                    </m:r>
                    <m:f>
                      <m:fPr>
                        <m:ctrlPr>
                          <a:rPr lang="es-ES" b="1" i="1" dirty="0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ES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s-ES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s-ES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den>
                    </m:f>
                    <m:r>
                      <a:rPr lang="es-E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𝜻</m:t>
                    </m:r>
                    <m:sSub>
                      <m:sSubPr>
                        <m:ctrlPr>
                          <a:rPr lang="es-ES" b="1" i="1" dirty="0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s-ES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es-MX" b="1" i="1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717267"/>
                <a:ext cx="8280920" cy="3363870"/>
              </a:xfrm>
              <a:prstGeom prst="rect">
                <a:avLst/>
              </a:prstGeom>
              <a:blipFill>
                <a:blip r:embed="rId4"/>
                <a:stretch>
                  <a:fillRect l="-589" t="-1089" r="-663" b="-18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89756" y="4365104"/>
                <a:ext cx="8946740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ES" dirty="0"/>
                  <a:t>Con lo anterior la ecuación 7 se puede re escribir como:</a:t>
                </a:r>
              </a:p>
              <a:p>
                <a:pPr algn="ctr"/>
                <a:r>
                  <a:rPr lang="es-E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s-MX" i="1">
                            <a:latin typeface="Cambria Math"/>
                          </a:rPr>
                        </m:ctrlPr>
                      </m:d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s-MX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m:rPr>
                            <m:nor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s-MX" dirty="0"/>
                          <m:t>− </m:t>
                        </m:r>
                        <m:r>
                          <m:rPr>
                            <m:sty m:val="p"/>
                          </m:rPr>
                          <a:rPr lang="el-GR" i="1" dirty="0">
                            <a:latin typeface="Cambria Math" panose="02040503050406030204" pitchFamily="18" charset="0"/>
                          </a:rPr>
                          <m:t>ζ</m:t>
                        </m:r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s-ES" b="0" i="0" smtClean="0"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MX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s-ES" dirty="0"/>
                  <a:t> 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s-MX" dirty="0"/>
                          <m:t>− </m:t>
                        </m:r>
                        <m:r>
                          <m:rPr>
                            <m:sty m:val="p"/>
                          </m:rPr>
                          <a:rPr lang="el-GR" i="1" dirty="0">
                            <a:latin typeface="Cambria Math" panose="02040503050406030204" pitchFamily="18" charset="0"/>
                          </a:rPr>
                          <m:t>ζ</m:t>
                        </m:r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MX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es-ES" b="0" i="1" dirty="0" smtClean="0">
                        <a:latin typeface="Cambria Math" panose="02040503050406030204" pitchFamily="18" charset="0"/>
                      </a:rPr>
                      <m:t>             (8)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56" y="4365104"/>
                <a:ext cx="8946740" cy="714683"/>
              </a:xfrm>
              <a:prstGeom prst="rect">
                <a:avLst/>
              </a:prstGeom>
              <a:blipFill>
                <a:blip r:embed="rId5"/>
                <a:stretch>
                  <a:fillRect l="-613" t="-4274" b="-1282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/>
          <p:cNvSpPr txBox="1"/>
          <p:nvPr/>
        </p:nvSpPr>
        <p:spPr>
          <a:xfrm>
            <a:off x="89756" y="5157192"/>
            <a:ext cx="8874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Con esto las raíces de la ecuación característica </a:t>
            </a:r>
            <a:r>
              <a:rPr lang="el-GR" dirty="0"/>
              <a:t>λ</a:t>
            </a:r>
            <a:r>
              <a:rPr lang="es-ES" baseline="-25000" dirty="0"/>
              <a:t>1,2</a:t>
            </a:r>
            <a:r>
              <a:rPr lang="es-ES" dirty="0"/>
              <a:t> y el comportamiento de la solución de ecuación (8) dependen de la magnitud de amortiguamiento.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1352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/>
              <p:cNvSpPr/>
              <p:nvPr/>
            </p:nvSpPr>
            <p:spPr>
              <a:xfrm>
                <a:off x="323527" y="742238"/>
                <a:ext cx="8420521" cy="18907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ES" b="1" i="1" dirty="0">
                    <a:solidFill>
                      <a:schemeClr val="accent1"/>
                    </a:solidFill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Caso 1  Sistema SUB AMORTIGUADO  </a:t>
                </a:r>
                <a:r>
                  <a:rPr lang="el-GR" b="1" i="1" dirty="0">
                    <a:solidFill>
                      <a:schemeClr val="accent1"/>
                    </a:solidFill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ζ&lt;1 </a:t>
                </a:r>
                <a:r>
                  <a:rPr lang="es-ES" b="1" i="1" dirty="0">
                    <a:solidFill>
                      <a:schemeClr val="accent1"/>
                    </a:solidFill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o    </a:t>
                </a:r>
                <a14:m>
                  <m:oMath xmlns:m="http://schemas.openxmlformats.org/officeDocument/2006/math"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Segoe UI Symbol" panose="020B0502040204020203" pitchFamily="34" charset="0"/>
                      </a:rPr>
                      <m:t>𝟐</m:t>
                    </m:r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Segoe UI Symbol" panose="020B0502040204020203" pitchFamily="34" charset="0"/>
                      </a:rPr>
                      <m:t>𝒎</m:t>
                    </m:r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ad>
                      <m:radPr>
                        <m:degHide m:val="on"/>
                        <m:ctrlPr>
                          <a:rPr lang="es-E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ES" b="1" i="1" smtClean="0">
                                <a:solidFill>
                                  <a:schemeClr val="accent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es-E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</m:e>
                    </m:rad>
                  </m:oMath>
                </a14:m>
                <a:endParaRPr lang="es-ES" b="1" i="1" dirty="0">
                  <a:solidFill>
                    <a:schemeClr val="accent1"/>
                  </a:solidFill>
                  <a:latin typeface="Segoe UI Symbol" panose="020B0502040204020203" pitchFamily="34" charset="0"/>
                  <a:ea typeface="Segoe UI Symbol" panose="020B0502040204020203" pitchFamily="34" charset="0"/>
                </a:endParaRPr>
              </a:p>
              <a:p>
                <a:pPr algn="just"/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Para esta condición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ζ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) toma un valor negativo y las raíces </a:t>
                </a:r>
                <a:r>
                  <a:rPr lang="el-GR" dirty="0"/>
                  <a:t>λ</a:t>
                </a:r>
                <a:r>
                  <a:rPr lang="es-ES" baseline="-25000" dirty="0"/>
                  <a:t>1,2</a:t>
                </a:r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se pueden expresar como    </a:t>
                </a:r>
                <a:r>
                  <a:rPr lang="el-GR" dirty="0"/>
                  <a:t>λ</a:t>
                </a:r>
                <a:r>
                  <a:rPr lang="es-ES" baseline="-25000" dirty="0"/>
                  <a:t>1</a:t>
                </a:r>
                <a:r>
                  <a:rPr lang="es-ES" dirty="0"/>
                  <a:t>=</a:t>
                </a:r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b="0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s-MX" dirty="0"/>
                      <m:t>− </m:t>
                    </m:r>
                    <m:r>
                      <m:rPr>
                        <m:sty m:val="p"/>
                      </m:rPr>
                      <a:rPr lang="el-GR" i="1" dirty="0">
                        <a:latin typeface="Cambria Math" panose="02040503050406030204" pitchFamily="18" charset="0"/>
                      </a:rPr>
                      <m:t>ζ</m:t>
                    </m:r>
                    <m:r>
                      <a:rPr lang="es-E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b="0" i="1" dirty="0" smtClean="0">
                        <a:latin typeface="Cambria Math" panose="02040503050406030204" pitchFamily="18" charset="0"/>
                      </a:rPr>
                      <m:t>𝑖</m:t>
                    </m:r>
                    <m:rad>
                      <m:radPr>
                        <m:degHide m:val="on"/>
                        <m:ctrlPr>
                          <a:rPr lang="es-MX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1 − </m:t>
                        </m:r>
                        <m:sSup>
                          <m:sSupPr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ζ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s-E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s-MX" dirty="0"/>
                  <a:t>    y    </a:t>
                </a:r>
                <a:r>
                  <a:rPr lang="el-GR" dirty="0"/>
                  <a:t>λ</a:t>
                </a:r>
                <a:r>
                  <a:rPr lang="es-ES" baseline="-25000" dirty="0"/>
                  <a:t>2</a:t>
                </a:r>
                <a:r>
                  <a:rPr lang="es-ES" dirty="0"/>
                  <a:t>=</a:t>
                </a:r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dirty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s-MX" dirty="0"/>
                      <m:t>− </m:t>
                    </m:r>
                    <m:r>
                      <m:rPr>
                        <m:sty m:val="p"/>
                      </m:rPr>
                      <a:rPr lang="el-GR" i="1" dirty="0">
                        <a:latin typeface="Cambria Math" panose="02040503050406030204" pitchFamily="18" charset="0"/>
                      </a:rPr>
                      <m:t>ζ</m:t>
                    </m:r>
                    <m:r>
                      <a:rPr lang="es-ES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i="1" dirty="0">
                        <a:latin typeface="Cambria Math" panose="02040503050406030204" pitchFamily="18" charset="0"/>
                      </a:rPr>
                      <m:t>𝑖</m:t>
                    </m:r>
                    <m:rad>
                      <m:radPr>
                        <m:degHide m:val="on"/>
                        <m:ctrlPr>
                          <a:rPr lang="es-MX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1 − </m:t>
                        </m:r>
                        <m:sSup>
                          <m:sSupPr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ζ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s-E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s-MX" dirty="0"/>
              </a:p>
              <a:p>
                <a:pPr algn="just"/>
                <a:r>
                  <a:rPr lang="es-ES" dirty="0"/>
                  <a:t>La solución de la ecuación 8 toma la forma de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s-MX" i="1">
                            <a:latin typeface="Cambria Math"/>
                          </a:rPr>
                        </m:ctrlPr>
                      </m:d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s-MX" dirty="0"/>
                          <m:t>− </m:t>
                        </m:r>
                        <m:r>
                          <m:rPr>
                            <m:sty m:val="p"/>
                          </m:rPr>
                          <a:rPr lang="el-GR" i="1" dirty="0">
                            <a:latin typeface="Cambria Math" panose="02040503050406030204" pitchFamily="18" charset="0"/>
                          </a:rPr>
                          <m:t>ζ</m:t>
                        </m:r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MX" i="1" dirty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s-ES" dirty="0"/>
                  <a:t> 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s-MX" dirty="0"/>
                          <m:t>− </m:t>
                        </m:r>
                        <m:r>
                          <m:rPr>
                            <m:sty m:val="p"/>
                          </m:rPr>
                          <a:rPr lang="el-GR" i="1" dirty="0">
                            <a:latin typeface="Cambria Math" panose="02040503050406030204" pitchFamily="18" charset="0"/>
                          </a:rPr>
                          <m:t>ζ</m:t>
                        </m:r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MX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s-MX" dirty="0"/>
                  <a:t>  factorizando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7" y="742238"/>
                <a:ext cx="8420521" cy="1890774"/>
              </a:xfrm>
              <a:prstGeom prst="rect">
                <a:avLst/>
              </a:prstGeom>
              <a:blipFill>
                <a:blip r:embed="rId4"/>
                <a:stretch>
                  <a:fillRect l="-579" r="-652" b="-451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899592" y="2657983"/>
                <a:ext cx="4253024" cy="437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s-MX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MX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MX" i="1" dirty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s-ES" dirty="0"/>
                  <a:t> 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𝑖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MX" i="1" dirty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s-MX" dirty="0"/>
                  <a:t>)</a:t>
                </a:r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2657983"/>
                <a:ext cx="4253024" cy="437684"/>
              </a:xfrm>
              <a:prstGeom prst="rect">
                <a:avLst/>
              </a:prstGeom>
              <a:blipFill>
                <a:blip r:embed="rId5"/>
                <a:stretch>
                  <a:fillRect l="-1291" r="-430" b="-2083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/>
          <p:cNvSpPr txBox="1"/>
          <p:nvPr/>
        </p:nvSpPr>
        <p:spPr>
          <a:xfrm>
            <a:off x="5037200" y="2692159"/>
            <a:ext cx="3567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Por identidad trigonométrica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899592" y="3429000"/>
                <a:ext cx="7056784" cy="5043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d>
                      <m:dPr>
                        <m:begChr m:val="{"/>
                        <m:endChr m:val="}"/>
                        <m:ctrlPr>
                          <a:rPr lang="es-ES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s-E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1 − </m:t>
                            </m:r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𝑠𝑒𝑛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1 − </m:t>
                            </m:r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3429000"/>
                <a:ext cx="7056784" cy="504369"/>
              </a:xfrm>
              <a:prstGeom prst="rect">
                <a:avLst/>
              </a:prstGeom>
              <a:blipFill>
                <a:blip r:embed="rId6"/>
                <a:stretch>
                  <a:fillRect l="-778" b="-609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91324" y="4005064"/>
                <a:ext cx="7056784" cy="5043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E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d>
                      <m:dPr>
                        <m:ctrlPr>
                          <a:rPr lang="es-MX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s-MX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  <m:r>
                      <a:rPr lang="es-MX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MX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s-E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s-E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𝜻</m:t>
                        </m:r>
                        <m:sSub>
                          <m:sSubPr>
                            <m:ctrlP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  <m:r>
                          <a:rPr lang="es-E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p>
                    <m:d>
                      <m:dPr>
                        <m:begChr m:val="{"/>
                        <m:endChr m:val="}"/>
                        <m:ctrlPr>
                          <a:rPr lang="es-ES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s-E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𝒄𝒐𝒔</m:t>
                        </m:r>
                        <m:rad>
                          <m:radPr>
                            <m:degHide m:val="on"/>
                            <m:ctrlPr>
                              <a:rPr lang="es-MX" b="1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− </m:t>
                            </m:r>
                            <m:sSup>
                              <m:sSupPr>
                                <m:ctrlPr>
                                  <a:rPr lang="es-MX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𝜻</m:t>
                                </m:r>
                              </m:e>
                              <m:sup>
                                <m:r>
                                  <a:rPr lang="es-E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s-E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  <m:r>
                          <a:rPr lang="es-E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s-E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s-E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E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s-E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  <m:sup>
                            <m:r>
                              <a:rPr lang="es-E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s-E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𝒔𝒆𝒏</m:t>
                        </m:r>
                        <m:rad>
                          <m:radPr>
                            <m:degHide m:val="on"/>
                            <m:ctrlPr>
                              <a:rPr lang="es-MX" b="1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− </m:t>
                            </m:r>
                            <m:sSup>
                              <m:sSupPr>
                                <m:ctrlPr>
                                  <a:rPr lang="es-MX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𝜻</m:t>
                                </m:r>
                              </m:e>
                              <m:sup>
                                <m:r>
                                  <a:rPr lang="es-E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s-E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  <m:r>
                          <a:rPr lang="es-E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</m:oMath>
                </a14:m>
                <a:r>
                  <a:rPr lang="es-MX" b="1" dirty="0">
                    <a:solidFill>
                      <a:srgbClr val="FF0000"/>
                    </a:solidFill>
                  </a:rPr>
                  <a:t>    (9)    </a:t>
                </a: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24" y="4005064"/>
                <a:ext cx="7056784" cy="504369"/>
              </a:xfrm>
              <a:prstGeom prst="rect">
                <a:avLst/>
              </a:prstGeom>
              <a:blipFill>
                <a:blip r:embed="rId7"/>
                <a:stretch>
                  <a:fillRect b="-602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6732240" y="4113186"/>
                <a:ext cx="2376264" cy="3956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/>
                  <a:t>Donde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s-MX" dirty="0"/>
                  <a:t>=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s-MX" i="1" dirty="0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4113186"/>
                <a:ext cx="2376264" cy="395621"/>
              </a:xfrm>
              <a:prstGeom prst="rect">
                <a:avLst/>
              </a:prstGeom>
              <a:blipFill>
                <a:blip r:embed="rId8"/>
                <a:stretch>
                  <a:fillRect l="-2051" t="-7692" b="-18462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ángulo 9"/>
              <p:cNvSpPr/>
              <p:nvPr/>
            </p:nvSpPr>
            <p:spPr>
              <a:xfrm>
                <a:off x="681359" y="4982344"/>
                <a:ext cx="7704856" cy="10401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ES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s-MX" i="1">
                            <a:latin typeface="Cambria Math"/>
                          </a:rPr>
                        </m:ctrlPr>
                      </m:d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𝑠𝑒𝑛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s-MX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1 − </m:t>
                        </m:r>
                        <m:sSup>
                          <m:sSupPr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ζ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m:rPr>
                        <m:nor/>
                      </m:rPr>
                      <a:rPr lang="es-E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s-MX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MX" dirty="0"/>
                  <a:t>)                                 (10)</a:t>
                </a:r>
              </a:p>
              <a:p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s-MX" i="1">
                            <a:latin typeface="Cambria Math"/>
                          </a:rPr>
                        </m:ctrlPr>
                      </m:d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𝑋</m:t>
                    </m:r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ES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cos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⁡(</m:t>
                    </m:r>
                    <m:rad>
                      <m:radPr>
                        <m:degHide m:val="on"/>
                        <m:ctrlPr>
                          <a:rPr lang="es-MX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1 − </m:t>
                        </m:r>
                        <m:sSup>
                          <m:sSupPr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ζ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m:rPr>
                        <m:nor/>
                      </m:rPr>
                      <a:rPr lang="es-E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MX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MX" dirty="0"/>
                  <a:t>)</a:t>
                </a:r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10" name="Rectá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359" y="4982344"/>
                <a:ext cx="7704856" cy="104015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2699792" y="3066599"/>
                <a:ext cx="6318448" cy="3782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MX" b="1" i="1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s-MX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s-E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MX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s-E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MX" b="1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s-MX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𝑪𝒐𝒔</m:t>
                    </m:r>
                    <m:d>
                      <m:dPr>
                        <m:ctrlPr>
                          <a:rPr lang="es-MX" b="1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s-E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s-MX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𝒊𝒔𝒆𝒏</m:t>
                    </m:r>
                    <m:r>
                      <a:rPr lang="es-MX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es-E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s-MX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s-MX" b="1" dirty="0">
                    <a:solidFill>
                      <a:schemeClr val="accent1"/>
                    </a:solidFill>
                  </a:rPr>
                  <a:t>y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b="1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s-MX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s-E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MX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s-E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s-E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MX" b="1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s-MX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𝑪𝒐𝒔</m:t>
                    </m:r>
                    <m:d>
                      <m:dPr>
                        <m:ctrlPr>
                          <a:rPr lang="es-MX" b="1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s-E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s-MX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s-MX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𝒊𝒔𝒆𝒏</m:t>
                    </m:r>
                    <m:r>
                      <a:rPr lang="es-MX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es-E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s-MX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s-MX" b="1" dirty="0"/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3066599"/>
                <a:ext cx="6318448" cy="378245"/>
              </a:xfrm>
              <a:prstGeom prst="rect">
                <a:avLst/>
              </a:prstGeom>
              <a:blipFill>
                <a:blip r:embed="rId10"/>
                <a:stretch>
                  <a:fillRect t="-4839" b="-2580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uadroTexto 11"/>
          <p:cNvSpPr txBox="1"/>
          <p:nvPr/>
        </p:nvSpPr>
        <p:spPr>
          <a:xfrm>
            <a:off x="1115616" y="458112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Aplicando  identidades trigonométricas de suma de senos y cosenos </a:t>
            </a: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429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89756" y="1340768"/>
                <a:ext cx="871296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ES" dirty="0"/>
                  <a:t>Las variables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s-MX" i="1" dirty="0">
                            <a:latin typeface="Cambria Math"/>
                          </a:rPr>
                        </m:ctrlPr>
                      </m:sSubSupPr>
                      <m:e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s-ES" b="0" i="1" dirty="0" smtClean="0">
                        <a:latin typeface="Cambria Math" panose="02040503050406030204" pitchFamily="18" charset="0"/>
                      </a:rPr>
                      <m:t>,</m:t>
                    </m:r>
                    <m:sSubSup>
                      <m:sSubSupPr>
                        <m:ctrlPr>
                          <a:rPr lang="es-MX" i="1" dirty="0">
                            <a:latin typeface="Cambria Math"/>
                          </a:rPr>
                        </m:ctrlPr>
                      </m:sSubSupPr>
                      <m:e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s-ES" b="0" i="1" dirty="0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es-E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s-ES" b="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s-E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dirty="0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es-E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s-E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ES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s-E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MX" dirty="0"/>
                  <a:t>son constantes arbitrarias que se determinan con las condiciones iniciales, para lo cual se considera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s-E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    </m:t>
                        </m:r>
                        <m:acc>
                          <m:accPr>
                            <m:chr m:val="̇"/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d>
                          <m:d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̇"/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MX" dirty="0"/>
                  <a:t> para t=0,  aplicando a la ecuación 9 </a:t>
                </a:r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56" y="1340768"/>
                <a:ext cx="8712968" cy="923330"/>
              </a:xfrm>
              <a:prstGeom prst="rect">
                <a:avLst/>
              </a:prstGeom>
              <a:blipFill>
                <a:blip r:embed="rId4"/>
                <a:stretch>
                  <a:fillRect l="-630" t="-3974" r="-560" b="-993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ángulo 5"/>
              <p:cNvSpPr/>
              <p:nvPr/>
            </p:nvSpPr>
            <p:spPr>
              <a:xfrm>
                <a:off x="1214365" y="2284665"/>
                <a:ext cx="6480720" cy="7813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MX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 smtClean="0">
                            <a:solidFill>
                              <a:srgbClr val="CC00CC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s-ES" i="1">
                                <a:solidFill>
                                  <a:srgbClr val="CC00CC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(0)</m:t>
                        </m:r>
                      </m:sup>
                    </m:sSup>
                    <m:d>
                      <m:dPr>
                        <m:begChr m:val="{"/>
                        <m:endChr m:val="}"/>
                        <m:ctrlPr>
                          <a:rPr lang="es-E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s-ES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s-ES" i="1" smtClean="0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solidFill>
                                  <a:srgbClr val="CC00CC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1 − </m:t>
                            </m:r>
                            <m:sSup>
                              <m:sSupPr>
                                <m:ctrlPr>
                                  <a:rPr lang="es-MX" i="1">
                                    <a:solidFill>
                                      <a:srgbClr val="CC00CC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solidFill>
                                  <a:srgbClr val="CC00CC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(0)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s-ES" i="1" smtClean="0">
                                <a:solidFill>
                                  <a:srgbClr val="CC00CC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s-ES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𝑠𝑒𝑛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solidFill>
                                  <a:srgbClr val="CC00CC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1 − </m:t>
                            </m:r>
                            <m:sSup>
                              <m:sSupPr>
                                <m:ctrlPr>
                                  <a:rPr lang="es-MX" i="1">
                                    <a:solidFill>
                                      <a:srgbClr val="CC00CC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solidFill>
                                  <a:srgbClr val="CC00CC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(0)</m:t>
                        </m:r>
                      </m:e>
                    </m:d>
                  </m:oMath>
                </a14:m>
                <a:endParaRPr lang="es-E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s-MX" b="1" dirty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s-ES" b="1" i="1">
                            <a:solidFill>
                              <a:srgbClr val="0070C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s-MX" b="1" dirty="0"/>
              </a:p>
            </p:txBody>
          </p:sp>
        </mc:Choice>
        <mc:Fallback xmlns="">
          <p:sp>
            <p:nvSpPr>
              <p:cNvPr id="6" name="Rectá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365" y="2284665"/>
                <a:ext cx="6480720" cy="781368"/>
              </a:xfrm>
              <a:prstGeom prst="rect">
                <a:avLst/>
              </a:prstGeom>
              <a:blipFill>
                <a:blip r:embed="rId5"/>
                <a:stretch>
                  <a:fillRect b="-1171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Conector recto de flecha 11"/>
          <p:cNvCxnSpPr/>
          <p:nvPr/>
        </p:nvCxnSpPr>
        <p:spPr>
          <a:xfrm flipV="1">
            <a:off x="5066793" y="2284665"/>
            <a:ext cx="1953373" cy="36902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ángulo 12"/>
              <p:cNvSpPr/>
              <p:nvPr/>
            </p:nvSpPr>
            <p:spPr>
              <a:xfrm>
                <a:off x="6889227" y="2081448"/>
                <a:ext cx="4683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3" name="Rectá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9227" y="2081448"/>
                <a:ext cx="468398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Conector recto de flecha 13"/>
          <p:cNvCxnSpPr/>
          <p:nvPr/>
        </p:nvCxnSpPr>
        <p:spPr>
          <a:xfrm flipV="1">
            <a:off x="3023376" y="2284355"/>
            <a:ext cx="1296144" cy="3728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ángulo 14"/>
              <p:cNvSpPr/>
              <p:nvPr/>
            </p:nvSpPr>
            <p:spPr>
              <a:xfrm>
                <a:off x="4130343" y="2081415"/>
                <a:ext cx="4683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1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5" name="Rectá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0343" y="2081415"/>
                <a:ext cx="468398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onector recto de flecha 15"/>
          <p:cNvCxnSpPr/>
          <p:nvPr/>
        </p:nvCxnSpPr>
        <p:spPr>
          <a:xfrm flipV="1">
            <a:off x="1641316" y="2284355"/>
            <a:ext cx="733988" cy="3693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ángulo 16"/>
              <p:cNvSpPr/>
              <p:nvPr/>
            </p:nvSpPr>
            <p:spPr>
              <a:xfrm>
                <a:off x="2186127" y="2081415"/>
                <a:ext cx="4683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1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7" name="Rectángulo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127" y="2081415"/>
                <a:ext cx="468398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ángulo 21"/>
              <p:cNvSpPr/>
              <p:nvPr/>
            </p:nvSpPr>
            <p:spPr>
              <a:xfrm>
                <a:off x="0" y="3393722"/>
                <a:ext cx="9036496" cy="11934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2563"/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s-MX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MX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d>
                      <m:dPr>
                        <m:begChr m:val="{"/>
                        <m:endChr m:val="}"/>
                        <m:ctrlPr>
                          <a:rPr lang="es-E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s-ES" i="1" smtClean="0">
                                <a:solidFill>
                                  <a:srgbClr val="CC00CC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s-ES" b="0" i="1" smtClean="0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ad>
                          <m:radPr>
                            <m:degHide m:val="on"/>
                            <m:ctrlPr>
                              <a:rPr lang="es-MX" i="1">
                                <a:solidFill>
                                  <a:srgbClr val="CC00CC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1 − </m:t>
                            </m:r>
                            <m:sSup>
                              <m:sSupPr>
                                <m:ctrlPr>
                                  <a:rPr lang="es-MX" i="1">
                                    <a:solidFill>
                                      <a:srgbClr val="CC00CC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solidFill>
                                  <a:srgbClr val="CC00CC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b="0" i="1" smtClean="0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𝑠𝑒𝑛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solidFill>
                                  <a:srgbClr val="CC00CC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1 − </m:t>
                            </m:r>
                            <m:sSup>
                              <m:sSupPr>
                                <m:ctrlPr>
                                  <a:rPr lang="es-MX" i="1">
                                    <a:solidFill>
                                      <a:srgbClr val="CC00CC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solidFill>
                                  <a:srgbClr val="CC00CC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b="0" i="1" smtClean="0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s-ES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  <m:sup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ad>
                          <m:radPr>
                            <m:degHide m:val="on"/>
                            <m:ctrlPr>
                              <a:rPr lang="es-MX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− </m:t>
                            </m:r>
                            <m:sSup>
                              <m:sSupPr>
                                <m:ctrlPr>
                                  <a:rPr lang="es-MX" b="1" i="1">
                                    <a:solidFill>
                                      <a:srgbClr val="0070C0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𝜻</m:t>
                                </m:r>
                              </m:e>
                              <m:sup>
                                <m:r>
                                  <a:rPr lang="es-ES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  <m:r>
                          <a:rPr lang="es-ES" b="0" i="1" smtClean="0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solidFill>
                                  <a:srgbClr val="CC00CC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1 − </m:t>
                            </m:r>
                            <m:sSup>
                              <m:sSupPr>
                                <m:ctrlPr>
                                  <a:rPr lang="es-MX" i="1">
                                    <a:solidFill>
                                      <a:srgbClr val="CC00CC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solidFill>
                                      <a:srgbClr val="CC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solidFill>
                                  <a:srgbClr val="CC00CC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b="0" i="1" smtClean="0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ES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endParaRPr lang="es-ES" b="0" dirty="0"/>
              </a:p>
              <a:p>
                <a:pPr marL="182563"/>
                <a:endParaRPr lang="es-ES" b="0" i="1" dirty="0">
                  <a:latin typeface="Cambria Math" panose="02040503050406030204" pitchFamily="18" charset="0"/>
                </a:endParaRPr>
              </a:p>
              <a:p>
                <a:pPr marL="182563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ES" b="0" i="0" dirty="0" smtClean="0"/>
                        <m:t> </m:t>
                      </m:r>
                      <m:sSup>
                        <m:sSupPr>
                          <m:ctrlPr>
                            <a:rPr lang="es-MX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𝜻</m:t>
                          </m:r>
                          <m:r>
                            <m:rPr>
                              <m:nor/>
                            </m:rPr>
                            <a:rPr lang="es-ES" b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s-ES" b="1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s-E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  <m:r>
                            <a:rPr lang="es-ES" i="1" smtClean="0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s-ES" i="1" smtClean="0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i="1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𝜁</m:t>
                          </m:r>
                          <m:sSub>
                            <m:sSubPr>
                              <m:ctrlP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d>
                        <m:dPr>
                          <m:begChr m:val="{"/>
                          <m:endChr m:val="}"/>
                          <m:ctrlPr>
                            <a:rPr lang="es-ES" i="1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s-E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s-E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es-ES" i="1" smtClean="0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</a:rPr>
                            <m:t>𝑐𝑜𝑠</m:t>
                          </m:r>
                          <m:rad>
                            <m:radPr>
                              <m:degHide m:val="on"/>
                              <m:ctrlPr>
                                <a:rPr lang="es-MX" i="1">
                                  <a:solidFill>
                                    <a:srgbClr val="CC00CC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1 − </m:t>
                              </m:r>
                              <m:sSup>
                                <m:sSupPr>
                                  <m:ctrlPr>
                                    <a:rPr lang="es-MX" i="1">
                                      <a:solidFill>
                                        <a:srgbClr val="CC00CC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solidFill>
                                        <a:srgbClr val="CC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solidFill>
                                        <a:srgbClr val="CC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m:rPr>
                              <m:nor/>
                            </m:rPr>
                            <a:rPr lang="es-ES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b="0" i="1" smtClean="0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s-ES" i="1" smtClean="0">
                                  <a:solidFill>
                                    <a:srgbClr val="CC00CC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es-ES" i="1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𝑠𝑒𝑛</m:t>
                          </m:r>
                          <m:rad>
                            <m:radPr>
                              <m:degHide m:val="on"/>
                              <m:ctrlPr>
                                <a:rPr lang="es-MX" i="1">
                                  <a:solidFill>
                                    <a:srgbClr val="CC00CC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1 − </m:t>
                              </m:r>
                              <m:sSup>
                                <m:sSupPr>
                                  <m:ctrlPr>
                                    <a:rPr lang="es-MX" i="1">
                                      <a:solidFill>
                                        <a:srgbClr val="CC00CC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solidFill>
                                        <a:srgbClr val="CC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solidFill>
                                        <a:srgbClr val="CC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m:rPr>
                              <m:nor/>
                            </m:rPr>
                            <a:rPr lang="es-ES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b="0" i="1" smtClean="0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22" name="Rectá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93722"/>
                <a:ext cx="9036496" cy="11934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Conector recto de flecha 22"/>
          <p:cNvCxnSpPr/>
          <p:nvPr/>
        </p:nvCxnSpPr>
        <p:spPr>
          <a:xfrm flipV="1">
            <a:off x="3220630" y="4267719"/>
            <a:ext cx="1608739" cy="13143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 flipV="1">
            <a:off x="1606086" y="3614207"/>
            <a:ext cx="3097008" cy="1402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ángulo 29"/>
              <p:cNvSpPr/>
              <p:nvPr/>
            </p:nvSpPr>
            <p:spPr>
              <a:xfrm>
                <a:off x="4322945" y="3964352"/>
                <a:ext cx="61840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30" name="Rectá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2945" y="3964352"/>
                <a:ext cx="618408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CuadroTexto 31"/>
          <p:cNvSpPr txBox="1"/>
          <p:nvPr/>
        </p:nvSpPr>
        <p:spPr>
          <a:xfrm>
            <a:off x="398228" y="2996952"/>
            <a:ext cx="842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Aplicando la condiciones inicial de velocidad se tiene que;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uadroTexto 32"/>
              <p:cNvSpPr txBox="1"/>
              <p:nvPr/>
            </p:nvSpPr>
            <p:spPr>
              <a:xfrm>
                <a:off x="910490" y="5239469"/>
                <a:ext cx="1971437" cy="6413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es-MX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s-E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</m:e>
                            <m:sub>
                              <m:r>
                                <a:rPr lang="es-E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𝜻</m:t>
                          </m:r>
                          <m:sSub>
                            <m:sSubPr>
                              <m:ctrlPr>
                                <a:rPr lang="es-E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s-E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  <m:sSub>
                            <m:sSubPr>
                              <m:ctrlPr>
                                <a:rPr lang="es-MX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s-E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MX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s-E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− </m:t>
                              </m:r>
                              <m:sSup>
                                <m:sSupPr>
                                  <m:ctrlPr>
                                    <a:rPr lang="es-MX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𝜻</m:t>
                                  </m:r>
                                </m:e>
                                <m:sup>
                                  <m:r>
                                    <a:rPr lang="es-E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  <m:r>
                            <a:rPr lang="es-E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s-ES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s-ES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s-E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MX" b="1" dirty="0"/>
              </a:p>
            </p:txBody>
          </p:sp>
        </mc:Choice>
        <mc:Fallback xmlns="">
          <p:sp>
            <p:nvSpPr>
              <p:cNvPr id="33" name="CuadroTexto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490" y="5239469"/>
                <a:ext cx="1971437" cy="64139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210384" y="583152"/>
                <a:ext cx="8712968" cy="704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/>
                  <a:t>La ecuación 9 describe el movimiento libre amortiguado con una frecuencia angular igual 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MX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1 − </m:t>
                        </m:r>
                        <m:sSup>
                          <m:sSupPr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ζ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m:rPr>
                        <m:nor/>
                      </m:rPr>
                      <a:rPr lang="es-E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s-MX" dirty="0"/>
                  <a:t>  </a:t>
                </a:r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84" y="583152"/>
                <a:ext cx="8712968" cy="704745"/>
              </a:xfrm>
              <a:prstGeom prst="rect">
                <a:avLst/>
              </a:prstGeom>
              <a:blipFill>
                <a:blip r:embed="rId12"/>
                <a:stretch>
                  <a:fillRect l="-630" t="-5217" b="-608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Conector recto de flecha 23"/>
          <p:cNvCxnSpPr/>
          <p:nvPr/>
        </p:nvCxnSpPr>
        <p:spPr>
          <a:xfrm flipV="1">
            <a:off x="5239243" y="4207382"/>
            <a:ext cx="1884183" cy="17560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ángulo 24"/>
              <p:cNvSpPr/>
              <p:nvPr/>
            </p:nvSpPr>
            <p:spPr>
              <a:xfrm>
                <a:off x="6551769" y="3838050"/>
                <a:ext cx="4683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25" name="Rectá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1769" y="3838050"/>
                <a:ext cx="46839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onector recto de flecha 28"/>
          <p:cNvCxnSpPr/>
          <p:nvPr/>
        </p:nvCxnSpPr>
        <p:spPr>
          <a:xfrm flipV="1">
            <a:off x="826578" y="3514288"/>
            <a:ext cx="462835" cy="1590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ángulo 33"/>
              <p:cNvSpPr/>
              <p:nvPr/>
            </p:nvSpPr>
            <p:spPr>
              <a:xfrm>
                <a:off x="1029821" y="3212976"/>
                <a:ext cx="61840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1</m:t>
                      </m:r>
                    </m:oMath>
                  </m:oMathPara>
                </a14:m>
                <a:endParaRPr lang="es-MX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" name="Rectángulo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821" y="3212976"/>
                <a:ext cx="618408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Conector recto de flecha 34"/>
          <p:cNvCxnSpPr/>
          <p:nvPr/>
        </p:nvCxnSpPr>
        <p:spPr>
          <a:xfrm flipV="1">
            <a:off x="2195736" y="4251085"/>
            <a:ext cx="462835" cy="1590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ángulo 35"/>
              <p:cNvSpPr/>
              <p:nvPr/>
            </p:nvSpPr>
            <p:spPr>
              <a:xfrm>
                <a:off x="2398979" y="3949773"/>
                <a:ext cx="61840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36" name="Rectá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8979" y="3949773"/>
                <a:ext cx="618408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137182" y="4655358"/>
                <a:ext cx="3186000" cy="4277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s-MX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s-ES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  <m:sup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ad>
                      <m:radPr>
                        <m:degHide m:val="on"/>
                        <m:ctrlPr>
                          <a:rPr lang="es-MX" b="1" i="1">
                            <a:solidFill>
                              <a:srgbClr val="0070C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 </m:t>
                        </m:r>
                        <m:sSup>
                          <m:sSupPr>
                            <m:ctrlPr>
                              <a:rPr lang="es-MX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𝜻</m:t>
                            </m:r>
                          </m:e>
                          <m:sup>
                            <m:r>
                              <a:rPr lang="es-E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m:rPr>
                        <m:nor/>
                      </m:rPr>
                      <a:rPr lang="es-ES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s-MX" b="1" dirty="0">
                    <a:solidFill>
                      <a:srgbClr val="0070C0"/>
                    </a:solidFill>
                  </a:rPr>
                  <a:t> - </a:t>
                </a:r>
                <a14:m>
                  <m:oMath xmlns:m="http://schemas.openxmlformats.org/officeDocument/2006/math">
                    <m:r>
                      <a:rPr lang="es-E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𝜻</m:t>
                    </m:r>
                    <m:r>
                      <m:rPr>
                        <m:nor/>
                      </m:rPr>
                      <a:rPr lang="es-ES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sSubSup>
                      <m:sSubSupPr>
                        <m:ctrlPr>
                          <a:rPr lang="es-ES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s-MX" b="1" dirty="0"/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82" y="4655358"/>
                <a:ext cx="3186000" cy="427746"/>
              </a:xfrm>
              <a:prstGeom prst="rect">
                <a:avLst/>
              </a:prstGeom>
              <a:blipFill>
                <a:blip r:embed="rId16"/>
                <a:stretch>
                  <a:fillRect b="-2285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ángulo 17"/>
              <p:cNvSpPr/>
              <p:nvPr/>
            </p:nvSpPr>
            <p:spPr>
              <a:xfrm>
                <a:off x="3516044" y="4690206"/>
                <a:ext cx="3173689" cy="4277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s-MX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𝜁</m:t>
                    </m:r>
                    <m:r>
                      <m:rPr>
                        <m:nor/>
                      </m:rPr>
                      <a:rPr lang="es-E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s-MX" dirty="0"/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s-ES" i="1">
                            <a:latin typeface="Cambria Math"/>
                          </a:rPr>
                        </m:ctrlPr>
                      </m:sSub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ad>
                      <m:radPr>
                        <m:degHide m:val="on"/>
                        <m:ctrlPr>
                          <a:rPr lang="es-MX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1 − </m:t>
                        </m:r>
                        <m:sSup>
                          <m:sSupPr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ζ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m:rPr>
                        <m:nor/>
                      </m:rPr>
                      <a:rPr lang="es-E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s-MX" dirty="0"/>
                  <a:t> </a:t>
                </a:r>
              </a:p>
            </p:txBody>
          </p:sp>
        </mc:Choice>
        <mc:Fallback xmlns="">
          <p:sp>
            <p:nvSpPr>
              <p:cNvPr id="18" name="Rectá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044" y="4690206"/>
                <a:ext cx="3173689" cy="427746"/>
              </a:xfrm>
              <a:prstGeom prst="rect">
                <a:avLst/>
              </a:prstGeom>
              <a:blipFill>
                <a:blip r:embed="rId17"/>
                <a:stretch>
                  <a:fillRect b="-1971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ángulo 36"/>
              <p:cNvSpPr/>
              <p:nvPr/>
            </p:nvSpPr>
            <p:spPr>
              <a:xfrm>
                <a:off x="4230611" y="3280906"/>
                <a:ext cx="4683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s-MX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Rectángulo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611" y="3280906"/>
                <a:ext cx="468397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Conector recto de flecha 37"/>
          <p:cNvCxnSpPr/>
          <p:nvPr/>
        </p:nvCxnSpPr>
        <p:spPr>
          <a:xfrm flipV="1">
            <a:off x="6810575" y="3510361"/>
            <a:ext cx="1272391" cy="20418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ángulo 38"/>
              <p:cNvSpPr/>
              <p:nvPr/>
            </p:nvSpPr>
            <p:spPr>
              <a:xfrm>
                <a:off x="7773762" y="3280906"/>
                <a:ext cx="61840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39" name="Rectángulo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3762" y="3280906"/>
                <a:ext cx="618408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4126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ángulo 5"/>
              <p:cNvSpPr/>
              <p:nvPr/>
            </p:nvSpPr>
            <p:spPr>
              <a:xfrm>
                <a:off x="755576" y="889047"/>
                <a:ext cx="7200800" cy="811761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s-ES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MX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ad>
                            <m:radPr>
                              <m:degHide m:val="on"/>
                              <m:ctrlPr>
                                <a:rPr lang="es-MX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1 − </m:t>
                              </m:r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m:rPr>
                              <m:nor/>
                            </m:rPr>
                            <a:rPr lang="es-ES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s-ES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MX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̇"/>
                                      <m:ctrlPr>
                                        <a:rPr lang="es-MX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ES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s-ES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𝜁</m:t>
                              </m:r>
                              <m:sSub>
                                <m:sSubPr>
                                  <m:ctrlPr>
                                    <a:rPr lang="es-E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s-MX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s-MX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1 − </m:t>
                                  </m:r>
                                  <m:sSup>
                                    <m:sSupPr>
                                      <m:ctrlPr>
                                        <a:rPr lang="es-MX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𝜁</m:t>
                                      </m:r>
                                    </m:e>
                                    <m:sup>
                                      <m:r>
                                        <a:rPr lang="es-ES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m:rPr>
                                  <m:nor/>
                                </m:rPr>
                                <a:rPr lang="es-ES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s-E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den>
                          </m:f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𝑠𝑒𝑛</m:t>
                          </m:r>
                          <m:rad>
                            <m:radPr>
                              <m:degHide m:val="on"/>
                              <m:ctrlPr>
                                <a:rPr lang="es-MX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1 − </m:t>
                              </m:r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m:rPr>
                              <m:nor/>
                            </m:rPr>
                            <a:rPr lang="es-ES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6" name="Rectá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889047"/>
                <a:ext cx="7200800" cy="8117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uadroTexto 7"/>
          <p:cNvSpPr txBox="1"/>
          <p:nvPr/>
        </p:nvSpPr>
        <p:spPr>
          <a:xfrm>
            <a:off x="398516" y="532601"/>
            <a:ext cx="4119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La solución al </a:t>
            </a:r>
            <a:r>
              <a:rPr lang="es-ES"/>
              <a:t>sistema sub amortiguado </a:t>
            </a:r>
            <a:r>
              <a:rPr lang="es-ES" dirty="0"/>
              <a:t>es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539552" y="2037716"/>
                <a:ext cx="4793620" cy="1031244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s-E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̇"/>
                                      <m:ctrlPr>
                                        <a:rPr lang="es-ES" b="0" i="1" smtClean="0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E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̇"/>
                                      <m:ctrlPr>
                                        <a:rPr lang="es-ES" b="0" i="1" smtClean="0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E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𝜁</m:t>
                              </m:r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MX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1 − </m:t>
                              </m:r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𝜁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m:rPr>
                              <m:nor/>
                            </m:rPr>
                            <a:rPr lang="es-ES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037716"/>
                <a:ext cx="4793620" cy="10312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4425486" y="3036542"/>
                <a:ext cx="4213718" cy="721095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s-ES" b="0" i="0" smtClean="0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f>
                            <m:f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= </m:t>
                          </m:r>
                          <m:func>
                            <m:func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s-ES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es-E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s-ES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s-E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s-E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𝑤</m:t>
                                          </m:r>
                                        </m:e>
                                        <m:sub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ad>
                                        <m:radPr>
                                          <m:degHide m:val="on"/>
                                          <m:ctrlPr>
                                            <a:rPr lang="es-MX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1 − 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s-MX" i="1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l-GR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𝜁</m:t>
                                              </m:r>
                                            </m:e>
                                            <m:sup>
                                              <m:r>
                                                <a:rPr lang="es-E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rad>
                                      <m:r>
                                        <m:rPr>
                                          <m:nor/>
                                        </m:rPr>
                                        <a:rPr lang="es-ES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s-E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s-ES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𝜁</m:t>
                                      </m:r>
                                      <m:sSub>
                                        <m:sSubPr>
                                          <m:ctrlPr>
                                            <a:rPr lang="es-ES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𝑤</m:t>
                                          </m:r>
                                        </m:e>
                                        <m:sub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s-MX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486" y="3036542"/>
                <a:ext cx="4213718" cy="72109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agen 13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27840" y="3645024"/>
            <a:ext cx="5584354" cy="2232248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95536" y="1691516"/>
            <a:ext cx="6123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La amplitud de la vibración se determina mediante la expresión</a:t>
            </a:r>
            <a:endParaRPr lang="es-MX" dirty="0"/>
          </a:p>
        </p:txBody>
      </p:sp>
      <p:sp>
        <p:nvSpPr>
          <p:cNvPr id="10" name="CuadroTexto 9"/>
          <p:cNvSpPr txBox="1"/>
          <p:nvPr/>
        </p:nvSpPr>
        <p:spPr>
          <a:xfrm>
            <a:off x="1420172" y="3131676"/>
            <a:ext cx="2935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El ángulo de fase será igual a;</a:t>
            </a:r>
            <a:endParaRPr lang="es-MX" dirty="0"/>
          </a:p>
        </p:txBody>
      </p:sp>
      <p:sp>
        <p:nvSpPr>
          <p:cNvPr id="13" name="CuadroTexto 12"/>
          <p:cNvSpPr txBox="1"/>
          <p:nvPr/>
        </p:nvSpPr>
        <p:spPr>
          <a:xfrm>
            <a:off x="5556514" y="3844902"/>
            <a:ext cx="26081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La figura 3 muestra el </a:t>
            </a:r>
          </a:p>
          <a:p>
            <a:r>
              <a:rPr lang="es-ES" dirty="0"/>
              <a:t>comportamiento de un</a:t>
            </a:r>
          </a:p>
          <a:p>
            <a:r>
              <a:rPr lang="es-ES" dirty="0"/>
              <a:t>sistema sub amortiguado.</a:t>
            </a:r>
            <a:endParaRPr lang="es-MX" dirty="0"/>
          </a:p>
        </p:txBody>
      </p:sp>
      <p:sp>
        <p:nvSpPr>
          <p:cNvPr id="2" name="CuadroTexto 1"/>
          <p:cNvSpPr txBox="1"/>
          <p:nvPr/>
        </p:nvSpPr>
        <p:spPr>
          <a:xfrm>
            <a:off x="1835696" y="5877272"/>
            <a:ext cx="9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Figura 3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97880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2297" y="69269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70C0"/>
                </a:solidFill>
              </a:rPr>
              <a:t>Caso 2  Críticamente Amortiguado</a:t>
            </a:r>
            <a:endParaRPr lang="es-MX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179512" y="1340768"/>
                <a:ext cx="8640960" cy="35683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ES" dirty="0"/>
                  <a:t>El sistema es críticamente amortiguado cuando    </a:t>
                </a:r>
                <a14:m>
                  <m:oMath xmlns:m="http://schemas.openxmlformats.org/officeDocument/2006/math">
                    <m:r>
                      <a:rPr lang="es-E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𝜁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     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𝑜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</m:t>
                    </m:r>
                    <m:f>
                      <m:fPr>
                        <m:type m:val="skw"/>
                        <m:ctrlPr>
                          <a:rPr lang="es-E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E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type m:val="lin"/>
                            <m:ctrlPr>
                              <a:rPr lang="es-E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e>
                    </m:rad>
                  </m:oMath>
                </a14:m>
                <a:r>
                  <a:rPr lang="es-MX" dirty="0"/>
                  <a:t> , en el caso críticamente amortiguado las raíces de la ecuación característica son iguales, esto es;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E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es-ES" b="0" i="1" smtClean="0"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s-E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s-MX" dirty="0"/>
                  <a:t> y la solución del sistema es 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s-E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s-E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s-E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s-E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MX" dirty="0"/>
                  <a:t>.</a:t>
                </a:r>
              </a:p>
              <a:p>
                <a:pPr algn="just"/>
                <a:endParaRPr lang="es-MX" dirty="0"/>
              </a:p>
              <a:p>
                <a:pPr algn="just"/>
                <a:r>
                  <a:rPr lang="es-ES" dirty="0"/>
                  <a:t>Aplicando las condicione iniciales d</a:t>
                </a:r>
                <a:r>
                  <a:rPr lang="es-MX" dirty="0"/>
                  <a:t>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s-E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s-E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     </m:t>
                        </m:r>
                        <m:acc>
                          <m:accPr>
                            <m:chr m:val="̇"/>
                            <m:ctrlPr>
                              <a:rPr lang="es-ES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d>
                          <m:dPr>
                            <m:ctrlPr>
                              <a:rPr lang="es-E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s-ES" i="1"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̇"/>
                            <m:ctrlPr>
                              <a:rPr lang="es-ES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ES" dirty="0"/>
                  <a:t> en forma similar al caso anterior, se obtiene:</a:t>
                </a:r>
              </a:p>
              <a:p>
                <a:pPr algn="just"/>
                <a:endParaRPr lang="es-ES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s-MX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i="1"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E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es-E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s-MX" dirty="0"/>
              </a:p>
              <a:p>
                <a:pPr algn="just"/>
                <a:endParaRPr lang="es-MX" dirty="0"/>
              </a:p>
              <a:p>
                <a:pPr algn="just"/>
                <a:r>
                  <a:rPr lang="es-ES" dirty="0"/>
                  <a:t>La solución a este sistema será entonces.</a:t>
                </a:r>
              </a:p>
              <a:p>
                <a:pPr algn="just"/>
                <a:endParaRPr lang="es-ES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E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s-E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̇"/>
                                          <m:ctrlPr>
                                            <a:rPr lang="es-ES" i="1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E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𝑤</m:t>
                                      </m:r>
                                    </m:e>
                                    <m:sub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sSup>
                        <m:sSupPr>
                          <m:ctrlPr>
                            <a:rPr lang="es-E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40768"/>
                <a:ext cx="8640960" cy="3568349"/>
              </a:xfrm>
              <a:prstGeom prst="rect">
                <a:avLst/>
              </a:prstGeom>
              <a:blipFill>
                <a:blip r:embed="rId4"/>
                <a:stretch>
                  <a:fillRect l="-564" t="-10598" r="-56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7734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2297" y="69269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70C0"/>
                </a:solidFill>
              </a:rPr>
              <a:t>Caso 3  Sobre Amortiguado</a:t>
            </a:r>
            <a:endParaRPr lang="es-MX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103089" y="1077364"/>
                <a:ext cx="8640960" cy="47920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ES" dirty="0"/>
                  <a:t>El sistema es críticamente amortiguado cuando    </a:t>
                </a:r>
                <a14:m>
                  <m:oMath xmlns:m="http://schemas.openxmlformats.org/officeDocument/2006/math">
                    <m:r>
                      <a:rPr lang="es-E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𝜁</m:t>
                    </m:r>
                    <m:r>
                      <a:rPr lang="es-E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&gt;1     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𝑜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</m:t>
                    </m:r>
                    <m:f>
                      <m:fPr>
                        <m:type m:val="skw"/>
                        <m:ctrlPr>
                          <a:rPr lang="es-E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ad>
                      <m:radPr>
                        <m:degHide m:val="on"/>
                        <m:ctrlPr>
                          <a:rPr lang="es-ES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type m:val="lin"/>
                            <m:ctrlPr>
                              <a:rPr lang="es-E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e>
                    </m:rad>
                  </m:oMath>
                </a14:m>
                <a:r>
                  <a:rPr lang="es-MX" dirty="0"/>
                  <a:t> , las raíces de la ecuación característica son reales y diferentes, definidas por;</a:t>
                </a:r>
              </a:p>
              <a:p>
                <a:pPr algn="just"/>
                <a:endParaRPr lang="es-MX" dirty="0"/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E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1  </m:t>
                            </m:r>
                          </m:e>
                        </m:rad>
                      </m:e>
                    </m:d>
                    <m:sSub>
                      <m:sSubPr>
                        <m:ctrlPr>
                          <a:rPr lang="es-E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s-MX" dirty="0"/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ES" i="1">
                            <a:latin typeface="Cambria Math"/>
                          </a:rPr>
                        </m:ctrlPr>
                      </m:d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−1  </m:t>
                            </m:r>
                          </m:e>
                        </m:rad>
                      </m:e>
                    </m:d>
                    <m:sSub>
                      <m:sSubPr>
                        <m:ctrlPr>
                          <a:rPr lang="es-E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s-MX" dirty="0"/>
                  <a:t> </a:t>
                </a:r>
              </a:p>
              <a:p>
                <a:pPr algn="just"/>
                <a:endParaRPr lang="es-MX" dirty="0"/>
              </a:p>
              <a:p>
                <a:pPr algn="just"/>
                <a:r>
                  <a:rPr lang="es-MX" dirty="0"/>
                  <a:t>La raíz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s-MX" dirty="0"/>
                  <a:t> es muy pequeña con respecto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 dirty="0"/>
                  <a:t>, la solución general del sistema es;</a:t>
                </a:r>
              </a:p>
              <a:p>
                <a:pPr algn="just"/>
                <a:endParaRPr lang="es-MX" dirty="0"/>
              </a:p>
              <a:p>
                <a:pPr algn="just"/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s-E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E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s-E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s-E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𝜁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MX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ζ</m:t>
                                    </m:r>
                                  </m:e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−1  </m:t>
                                </m:r>
                              </m:e>
                            </m:rad>
                          </m:e>
                        </m:d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s-ES" i="1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s-E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𝜁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MX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ζ</m:t>
                                    </m:r>
                                  </m:e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−1  </m:t>
                                </m:r>
                              </m:e>
                            </m:rad>
                          </m:e>
                        </m:d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MX" dirty="0"/>
                  <a:t> </a:t>
                </a:r>
              </a:p>
              <a:p>
                <a:pPr algn="just"/>
                <a:endParaRPr lang="es-MX" dirty="0"/>
              </a:p>
              <a:p>
                <a:pPr algn="just"/>
                <a:r>
                  <a:rPr lang="es-MX" dirty="0"/>
                  <a:t>al aplicar las condiciones iniciales se obtiene los valores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𝑦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s-MX" dirty="0"/>
                  <a:t>.</a:t>
                </a:r>
              </a:p>
              <a:p>
                <a:pPr algn="just"/>
                <a:endParaRPr lang="es-MX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b>
                            <m:sSub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𝜁</m:t>
                              </m:r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ζ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−1  </m:t>
                                  </m:r>
                                </m:e>
                              </m:rad>
                            </m:e>
                          </m:d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ES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es-ES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rad>
                        </m:den>
                      </m:f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sSub>
                        <m:sSubPr>
                          <m:ctrlPr>
                            <a:rPr lang="es-MX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𝜁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ζ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−1  </m:t>
                                  </m:r>
                                </m:e>
                              </m:rad>
                            </m:e>
                          </m:d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es-ES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s-MX" dirty="0"/>
              </a:p>
              <a:p>
                <a:pPr algn="just"/>
                <a:endParaRPr lang="es-MX" dirty="0"/>
              </a:p>
              <a:p>
                <a:pPr algn="just"/>
                <a:endParaRPr lang="es-MX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89" y="1077364"/>
                <a:ext cx="8640960" cy="4792017"/>
              </a:xfrm>
              <a:prstGeom prst="rect">
                <a:avLst/>
              </a:prstGeom>
              <a:blipFill>
                <a:blip r:embed="rId4"/>
                <a:stretch>
                  <a:fillRect l="-635" t="-7888" r="-56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7393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779912" y="476672"/>
            <a:ext cx="174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70C0"/>
                </a:solidFill>
              </a:rPr>
              <a:t>RESUMEN</a:t>
            </a:r>
            <a:endParaRPr lang="es-MX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588610" y="980728"/>
                <a:ext cx="8015838" cy="369332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dirty="0"/>
                  <a:t>Movimiento sub amortiguado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ES" i="1">
                        <a:latin typeface="Cambria Math" panose="02040503050406030204" pitchFamily="18" charset="0"/>
                      </a:rPr>
                      <m:t>−1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         0&lt;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𝜁</m:t>
                    </m:r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 </m:t>
                    </m:r>
                  </m:oMath>
                </a14:m>
                <a:r>
                  <a:rPr lang="es-ES" dirty="0"/>
                  <a:t> </a:t>
                </a:r>
                <a:endParaRPr lang="es-MX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610" y="980728"/>
                <a:ext cx="8015838" cy="369332"/>
              </a:xfrm>
              <a:prstGeom prst="rect">
                <a:avLst/>
              </a:prstGeom>
              <a:blipFill>
                <a:blip r:embed="rId4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607998" y="1556792"/>
                <a:ext cx="7996450" cy="704745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dirty="0"/>
                  <a:t>Tiene raíces negativas</a:t>
                </a:r>
              </a:p>
              <a:p>
                <a:pPr algn="ctr"/>
                <a:r>
                  <a:rPr lang="el-GR" dirty="0"/>
                  <a:t>λ</a:t>
                </a:r>
                <a:r>
                  <a:rPr lang="es-ES" baseline="-25000" dirty="0"/>
                  <a:t>1</a:t>
                </a:r>
                <a:r>
                  <a:rPr lang="es-ES" dirty="0"/>
                  <a:t>=</a:t>
                </a:r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dirty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s-MX" dirty="0"/>
                      <m:t>− </m:t>
                    </m:r>
                    <m:r>
                      <m:rPr>
                        <m:sty m:val="p"/>
                      </m:rPr>
                      <a:rPr lang="el-GR" i="1" dirty="0">
                        <a:latin typeface="Cambria Math" panose="02040503050406030204" pitchFamily="18" charset="0"/>
                      </a:rPr>
                      <m:t>ζ</m:t>
                    </m:r>
                    <m:r>
                      <a:rPr lang="es-E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i="1" dirty="0">
                        <a:latin typeface="Cambria Math" panose="02040503050406030204" pitchFamily="18" charset="0"/>
                      </a:rPr>
                      <m:t>𝑖</m:t>
                    </m:r>
                    <m:rad>
                      <m:radPr>
                        <m:degHide m:val="on"/>
                        <m:ctrlPr>
                          <a:rPr lang="es-MX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1 − </m:t>
                        </m:r>
                        <m:sSup>
                          <m:sSupPr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ζ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s-E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s-MX" dirty="0"/>
                  <a:t>    y    </a:t>
                </a:r>
                <a:r>
                  <a:rPr lang="el-GR" dirty="0"/>
                  <a:t>λ</a:t>
                </a:r>
                <a:r>
                  <a:rPr lang="es-ES" baseline="-25000" dirty="0"/>
                  <a:t>2</a:t>
                </a:r>
                <a:r>
                  <a:rPr lang="es-ES" dirty="0"/>
                  <a:t>=</a:t>
                </a:r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dirty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s-MX" dirty="0"/>
                      <m:t>− </m:t>
                    </m:r>
                    <m:r>
                      <m:rPr>
                        <m:sty m:val="p"/>
                      </m:rPr>
                      <a:rPr lang="el-GR" i="1" dirty="0">
                        <a:latin typeface="Cambria Math" panose="02040503050406030204" pitchFamily="18" charset="0"/>
                      </a:rPr>
                      <m:t>ζ</m:t>
                    </m:r>
                    <m:r>
                      <a:rPr lang="es-ES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i="1" dirty="0">
                        <a:latin typeface="Cambria Math" panose="02040503050406030204" pitchFamily="18" charset="0"/>
                      </a:rPr>
                      <m:t>𝑖</m:t>
                    </m:r>
                    <m:rad>
                      <m:radPr>
                        <m:degHide m:val="on"/>
                        <m:ctrlPr>
                          <a:rPr lang="es-MX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1 − </m:t>
                        </m:r>
                        <m:sSup>
                          <m:sSupPr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ζ</m:t>
                            </m:r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s-E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998" y="1556792"/>
                <a:ext cx="7996450" cy="704745"/>
              </a:xfrm>
              <a:prstGeom prst="rect">
                <a:avLst/>
              </a:prstGeom>
              <a:blipFill>
                <a:blip r:embed="rId5"/>
                <a:stretch>
                  <a:fillRect t="-4310" b="-1206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589614" y="2492896"/>
                <a:ext cx="8014833" cy="1088760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ES" dirty="0">
                    <a:latin typeface="Cambria Math" panose="02040503050406030204" pitchFamily="18" charset="0"/>
                  </a:rPr>
                  <a:t>La solución de la ecuación diferencial es:</a:t>
                </a:r>
                <a:endParaRPr lang="es-ES" b="0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s-ES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MX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ad>
                            <m:radPr>
                              <m:degHide m:val="on"/>
                              <m:ctrlPr>
                                <a:rPr lang="es-MX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1 − </m:t>
                              </m:r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m:rPr>
                              <m:nor/>
                            </m:rPr>
                            <a:rPr lang="es-ES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s-ES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MX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̇"/>
                                      <m:ctrlPr>
                                        <a:rPr lang="es-MX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ES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s-ES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𝜁</m:t>
                              </m:r>
                              <m:sSub>
                                <m:sSubPr>
                                  <m:ctrlPr>
                                    <a:rPr lang="es-E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s-MX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s-MX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1 − </m:t>
                                  </m:r>
                                  <m:sSup>
                                    <m:sSupPr>
                                      <m:ctrlPr>
                                        <a:rPr lang="es-MX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𝜁</m:t>
                                      </m:r>
                                    </m:e>
                                    <m:sup>
                                      <m:r>
                                        <a:rPr lang="es-ES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m:rPr>
                                  <m:nor/>
                                </m:rPr>
                                <a:rPr lang="es-ES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s-E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s-ES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den>
                          </m:f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𝑠𝑒𝑛</m:t>
                          </m:r>
                          <m:rad>
                            <m:radPr>
                              <m:degHide m:val="on"/>
                              <m:ctrlPr>
                                <a:rPr lang="es-MX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1 − </m:t>
                              </m:r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m:rPr>
                              <m:nor/>
                            </m:rPr>
                            <a:rPr lang="es-ES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14" y="2492896"/>
                <a:ext cx="8014833" cy="1088760"/>
              </a:xfrm>
              <a:prstGeom prst="rect">
                <a:avLst/>
              </a:prstGeom>
              <a:blipFill>
                <a:blip r:embed="rId6"/>
                <a:stretch>
                  <a:fillRect t="-391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620531" y="3803094"/>
                <a:ext cx="8107348" cy="778034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none">
                <a:spAutoFit/>
              </a:bodyPr>
              <a:lstStyle/>
              <a:p>
                <a:r>
                  <a:rPr lang="es-MX" dirty="0"/>
                  <a:t>La amplitud del movimiento se define por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E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E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s-E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ES" b="0" i="1" smtClean="0">
                        <a:latin typeface="Cambria Math" panose="02040503050406030204" pitchFamily="18" charset="0"/>
                      </a:rPr>
                      <m:t> = </m:t>
                    </m:r>
                    <m:f>
                      <m:fPr>
                        <m:ctrlPr>
                          <a:rPr lang="es-ES" b="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sSubSup>
                              <m:sSubSup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acc>
                                  <m:accPr>
                                    <m:chr m:val="̇"/>
                                    <m:ctrlPr>
                                      <a:rPr lang="es-ES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̇"/>
                                    <m:ctrlPr>
                                      <a:rPr lang="es-ES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𝜁</m:t>
                            </m:r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1 − </m:t>
                            </m:r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𝜁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m:rPr>
                            <m:nor/>
                          </m:rPr>
                          <a:rPr lang="es-E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s-MX" dirty="0"/>
                  <a:t>-</a:t>
                </a:r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531" y="3803094"/>
                <a:ext cx="8107348" cy="778034"/>
              </a:xfrm>
              <a:prstGeom prst="rect">
                <a:avLst/>
              </a:prstGeom>
              <a:blipFill>
                <a:blip r:embed="rId7"/>
                <a:stretch>
                  <a:fillRect l="-67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589615" y="4797152"/>
                <a:ext cx="8014832" cy="507127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dirty="0"/>
                  <a:t>El ángulo de fase es igual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s-ES" b="0" i="1" smtClean="0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s-ES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f>
                          <m:f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func>
                          <m:func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s-ES" b="0" i="0" smtClean="0">
                                    <a:latin typeface="Cambria Math" panose="02040503050406030204" pitchFamily="18" charset="0"/>
                                  </a:rPr>
                                  <m:t>tan</m:t>
                                </m:r>
                              </m:e>
                              <m:sup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fName>
                          <m:e>
                            <m:d>
                              <m:d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s-ES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rad>
                                      <m:radPr>
                                        <m:degHide m:val="on"/>
                                        <m:ctrlPr>
                                          <a:rPr lang="es-MX" i="1">
                                            <a:latin typeface="Cambria Math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1 − </m:t>
                                        </m:r>
                                        <m:sSup>
                                          <m:sSupPr>
                                            <m:ctrlPr>
                                              <a:rPr lang="es-MX" i="1">
                                                <a:latin typeface="Cambria Math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l-GR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𝜁</m:t>
                                            </m:r>
                                          </m:e>
                                          <m:sup>
                                            <m:r>
                                              <a:rPr lang="es-ES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  <m:r>
                                      <m:rPr>
                                        <m:nor/>
                                      </m:rPr>
                                      <a:rPr lang="es-ES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 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𝜁</m:t>
                                    </m:r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s-MX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</m:func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15" y="4797152"/>
                <a:ext cx="8014832" cy="507127"/>
              </a:xfrm>
              <a:prstGeom prst="rect">
                <a:avLst/>
              </a:prstGeom>
              <a:blipFill>
                <a:blip r:embed="rId8"/>
                <a:stretch>
                  <a:fillRect l="-1826" b="-722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6614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779912" y="683404"/>
            <a:ext cx="174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70C0"/>
                </a:solidFill>
              </a:rPr>
              <a:t>RESUMEN</a:t>
            </a:r>
            <a:endParaRPr lang="es-MX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661623" y="1340768"/>
                <a:ext cx="8014833" cy="369332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𝑀𝑜𝑣𝑖𝑚𝑖𝑒𝑛𝑡𝑜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𝐶𝑟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í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𝑡𝑖𝑐𝑎𝑚𝑒𝑛𝑡𝑒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𝑎𝑚𝑜𝑟𝑡𝑖𝑔𝑢𝑎𝑑𝑜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       </m:t>
                          </m:r>
                          <m:r>
                            <a:rPr lang="es-MX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𝜁</m:t>
                          </m:r>
                        </m:e>
                        <m:sup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i="1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0      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𝜁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E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623" y="1340768"/>
                <a:ext cx="8014833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683568" y="1865291"/>
                <a:ext cx="8014833" cy="84362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dirty="0"/>
                  <a:t>Tiene raíces iguales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s-ES" i="1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s-E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865291"/>
                <a:ext cx="8014833" cy="843629"/>
              </a:xfrm>
              <a:prstGeom prst="rect">
                <a:avLst/>
              </a:prstGeom>
              <a:blipFill>
                <a:blip r:embed="rId5"/>
                <a:stretch>
                  <a:fillRect t="-434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ángulo 14"/>
              <p:cNvSpPr/>
              <p:nvPr/>
            </p:nvSpPr>
            <p:spPr>
              <a:xfrm>
                <a:off x="733631" y="2916304"/>
                <a:ext cx="8014833" cy="64633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ES" dirty="0">
                    <a:latin typeface="Cambria Math" panose="02040503050406030204" pitchFamily="18" charset="0"/>
                  </a:rPr>
                  <a:t>La solución de la ecuación diferencial es:</a:t>
                </a:r>
                <a:endParaRPr lang="es-ES" b="0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s-E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s-ES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E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s-E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̇"/>
                                          <m:ctrlPr>
                                            <a:rPr lang="es-ES" i="1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E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𝑤</m:t>
                                      </m:r>
                                    </m:e>
                                    <m:sub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sSup>
                        <m:sSupPr>
                          <m:ctrlPr>
                            <a:rPr lang="es-E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5" name="Rectá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631" y="2916304"/>
                <a:ext cx="8014833" cy="646331"/>
              </a:xfrm>
              <a:prstGeom prst="rect">
                <a:avLst/>
              </a:prstGeom>
              <a:blipFill>
                <a:blip r:embed="rId6"/>
                <a:stretch>
                  <a:fillRect t="-566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/>
              <p:cNvSpPr/>
              <p:nvPr/>
            </p:nvSpPr>
            <p:spPr>
              <a:xfrm>
                <a:off x="683568" y="3721334"/>
                <a:ext cx="8063390" cy="42774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es-MX" dirty="0"/>
                  <a:t>La amplitud del movimiento se define por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E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̇"/>
                                    <m:ctrlPr>
                                      <a:rPr lang="es-ES" b="0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s-E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s-E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ES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  <m:r>
                      <a:rPr lang="es-E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721334"/>
                <a:ext cx="8063390" cy="427746"/>
              </a:xfrm>
              <a:prstGeom prst="rect">
                <a:avLst/>
              </a:prstGeom>
              <a:blipFill>
                <a:blip r:embed="rId7"/>
                <a:stretch>
                  <a:fillRect l="-605" b="-1971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755576" y="4355108"/>
                <a:ext cx="8014832" cy="44204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dirty="0"/>
                  <a:t>El ángulo de fase es igual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s-ES" b="0" i="1" smtClean="0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s-ES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f>
                          <m:f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func>
                          <m:func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s-ES" b="0" i="0" smtClean="0">
                                    <a:latin typeface="Cambria Math" panose="02040503050406030204" pitchFamily="18" charset="0"/>
                                  </a:rPr>
                                  <m:t>tan</m:t>
                                </m:r>
                              </m:e>
                              <m:sup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fName>
                          <m:e>
                            <m:d>
                              <m:d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s-ES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m:rPr>
                                        <m:nor/>
                                      </m:rPr>
                                      <a:rPr lang="es-ES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 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̇"/>
                                            <m:ctrlPr>
                                              <a:rPr lang="es-ES" i="1">
                                                <a:latin typeface="Cambria Math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s-ES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s-ES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</m:func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355108"/>
                <a:ext cx="8014832" cy="442044"/>
              </a:xfrm>
              <a:prstGeom prst="rect">
                <a:avLst/>
              </a:prstGeom>
              <a:blipFill>
                <a:blip r:embed="rId8"/>
                <a:stretch>
                  <a:fillRect l="-1825" t="-1370" b="-1095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6481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779912" y="476672"/>
            <a:ext cx="174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70C0"/>
                </a:solidFill>
              </a:rPr>
              <a:t>RESUMEN</a:t>
            </a:r>
            <a:endParaRPr lang="es-MX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611560" y="836712"/>
                <a:ext cx="8034966" cy="369332"/>
              </a:xfrm>
              <a:prstGeom prst="rect">
                <a:avLst/>
              </a:prstGeom>
              <a:solidFill>
                <a:srgbClr val="66FFCC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𝑀𝑜𝑣𝑖𝑚𝑖𝑒𝑛𝑡𝑜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𝑆𝑜𝑏𝑟𝑒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𝑎𝑚𝑜𝑟𝑡𝑖𝑔𝑢𝑎𝑑𝑜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        </m:t>
                          </m:r>
                          <m:r>
                            <a:rPr lang="es-MX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𝜁</m:t>
                          </m:r>
                        </m:e>
                        <m:sup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i="1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0            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𝜁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&gt;1       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836712"/>
                <a:ext cx="8034966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611560" y="1412776"/>
                <a:ext cx="8034966" cy="783869"/>
              </a:xfrm>
              <a:prstGeom prst="rect">
                <a:avLst/>
              </a:prstGeom>
              <a:solidFill>
                <a:srgbClr val="66FFCC"/>
              </a:soli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MX" dirty="0"/>
                  <a:t>Sus raíces son reales y diferentes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ES" i="1">
                            <a:latin typeface="Cambria Math"/>
                          </a:rPr>
                        </m:ctrlPr>
                      </m:d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−1  </m:t>
                            </m:r>
                          </m:e>
                        </m:rad>
                      </m:e>
                    </m:d>
                    <m:sSub>
                      <m:sSubPr>
                        <m:ctrlPr>
                          <a:rPr lang="es-E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s-MX" dirty="0"/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ES" i="1">
                            <a:latin typeface="Cambria Math"/>
                          </a:rPr>
                        </m:ctrlPr>
                      </m:d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ζ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−1  </m:t>
                            </m:r>
                          </m:e>
                        </m:rad>
                      </m:e>
                    </m:d>
                    <m:sSub>
                      <m:sSubPr>
                        <m:ctrlPr>
                          <a:rPr lang="es-E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s-MX" dirty="0"/>
                  <a:t> </a:t>
                </a:r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412776"/>
                <a:ext cx="8034966" cy="783869"/>
              </a:xfrm>
              <a:prstGeom prst="rect">
                <a:avLst/>
              </a:prstGeom>
              <a:blipFill>
                <a:blip r:embed="rId5"/>
                <a:stretch>
                  <a:fillRect t="-4688" b="-390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/>
              <p:cNvSpPr/>
              <p:nvPr/>
            </p:nvSpPr>
            <p:spPr>
              <a:xfrm>
                <a:off x="611560" y="2420888"/>
                <a:ext cx="8034966" cy="759310"/>
              </a:xfrm>
              <a:prstGeom prst="rect">
                <a:avLst/>
              </a:prstGeom>
              <a:solidFill>
                <a:srgbClr val="66FFCC"/>
              </a:soli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MX" dirty="0"/>
                  <a:t>La solución general del sistema es;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s-ES" i="1">
                            <a:latin typeface="Cambria Math"/>
                          </a:rPr>
                        </m:ctrlPr>
                      </m:d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E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s-ES" i="1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s-E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𝜁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MX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ζ</m:t>
                                    </m:r>
                                  </m:e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−1  </m:t>
                                </m:r>
                              </m:e>
                            </m:rad>
                          </m:e>
                        </m:d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s-ES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s-ES" i="1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s-E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𝜁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MX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ζ</m:t>
                                    </m:r>
                                  </m:e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−1  </m:t>
                                </m:r>
                              </m:e>
                            </m:rad>
                          </m:e>
                        </m:d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MX" dirty="0"/>
                  <a:t> </a:t>
                </a:r>
              </a:p>
            </p:txBody>
          </p:sp>
        </mc:Choice>
        <mc:Fallback xmlns=""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420888"/>
                <a:ext cx="8034966" cy="759310"/>
              </a:xfrm>
              <a:prstGeom prst="rect">
                <a:avLst/>
              </a:prstGeom>
              <a:blipFill>
                <a:blip r:embed="rId6"/>
                <a:stretch>
                  <a:fillRect t="-4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ángulo 9"/>
              <p:cNvSpPr/>
              <p:nvPr/>
            </p:nvSpPr>
            <p:spPr>
              <a:xfrm>
                <a:off x="611560" y="3410995"/>
                <a:ext cx="8034966" cy="882101"/>
              </a:xfrm>
              <a:prstGeom prst="rect">
                <a:avLst/>
              </a:prstGeom>
              <a:solidFill>
                <a:srgbClr val="66FFCC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𝜁</m:t>
                              </m:r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ζ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−1  </m:t>
                                  </m:r>
                                </m:e>
                              </m:rad>
                            </m:e>
                          </m:d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es-ES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rad>
                        </m:den>
                      </m:f>
                      <m:r>
                        <a:rPr lang="es-ES">
                          <a:latin typeface="Cambria Math" panose="02040503050406030204" pitchFamily="18" charset="0"/>
                        </a:rPr>
                        <m:t>               </m:t>
                      </m:r>
                      <m:sSub>
                        <m:sSubPr>
                          <m:ctrlPr>
                            <a:rPr lang="es-MX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𝜁</m:t>
                              </m:r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MX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ζ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−1  </m:t>
                                  </m:r>
                                </m:e>
                              </m:rad>
                            </m:e>
                          </m:d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es-ES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s-E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ζ</m:t>
                                  </m:r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10" name="Rectá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3410995"/>
                <a:ext cx="8034966" cy="8821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611560" y="4499124"/>
                <a:ext cx="8014832" cy="442044"/>
              </a:xfrm>
              <a:prstGeom prst="rect">
                <a:avLst/>
              </a:prstGeom>
              <a:solidFill>
                <a:srgbClr val="66FFCC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s-MX" dirty="0"/>
                  <a:t>El ángulo de fase es igual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s-ES" b="0" i="1" smtClean="0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s-ES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f>
                          <m:f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func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499124"/>
                <a:ext cx="8014832" cy="442044"/>
              </a:xfrm>
              <a:prstGeom prst="rect">
                <a:avLst/>
              </a:prstGeom>
              <a:blipFill>
                <a:blip r:embed="rId8"/>
                <a:stretch>
                  <a:fillRect t="-4110" b="-821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569108" y="5099238"/>
                <a:ext cx="8057284" cy="656013"/>
              </a:xfrm>
              <a:prstGeom prst="rect">
                <a:avLst/>
              </a:prstGeom>
              <a:solidFill>
                <a:srgbClr val="66FFCC"/>
              </a:soli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MX" dirty="0"/>
                  <a:t>La amplitud del movimiento se define por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E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E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s-E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sup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s-E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108" y="5099238"/>
                <a:ext cx="8057284" cy="65601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427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2320" y="1772816"/>
            <a:ext cx="9001000" cy="1869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MX" sz="4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MX" sz="4800" b="1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GRACIAS POR SU ATENCIÓN</a:t>
            </a:r>
            <a:endParaRPr lang="es-MX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19297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3337" y="2060848"/>
            <a:ext cx="89644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/>
              <a:t>En esta lección se abordará el tema de </a:t>
            </a:r>
            <a:r>
              <a:rPr lang="es-MX" sz="2800" dirty="0">
                <a:solidFill>
                  <a:srgbClr val="000000"/>
                </a:solidFill>
              </a:rPr>
              <a:t> vibraciones libre  amortiguadas en sistemas de un grado de libertad, correspondiente al curso de Vibraciones Mecánicas del sexto semestre de la carrera de Ingeniería Mecánica. </a:t>
            </a:r>
          </a:p>
          <a:p>
            <a:pPr algn="just"/>
            <a:endParaRPr lang="es-MX" sz="2800" dirty="0">
              <a:solidFill>
                <a:srgbClr val="000000"/>
              </a:solidFill>
            </a:endParaRPr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1644577" y="980728"/>
            <a:ext cx="5722007" cy="619472"/>
          </a:xfrm>
        </p:spPr>
        <p:txBody>
          <a:bodyPr>
            <a:noAutofit/>
          </a:bodyPr>
          <a:lstStyle/>
          <a:p>
            <a:r>
              <a:rPr lang="es-MX" sz="4000" b="1" dirty="0"/>
              <a:t>INTRODUCCIÓN</a:t>
            </a:r>
            <a:endParaRPr lang="es-MX" sz="40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40780" y="0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9756" y="1355310"/>
            <a:ext cx="89644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sz="2400" dirty="0">
              <a:solidFill>
                <a:srgbClr val="000000"/>
              </a:solidFill>
            </a:endParaRPr>
          </a:p>
          <a:p>
            <a:pPr algn="just"/>
            <a:r>
              <a:rPr lang="es-MX" sz="2400" dirty="0"/>
              <a:t>Un sistema que vibra está constituido por elementos que tienen propiedades másicas o de inercia (almacenan energía cinética), elásticas (almacenan energía potencial) y de disipación de energía. </a:t>
            </a:r>
          </a:p>
          <a:p>
            <a:pPr algn="just"/>
            <a:endParaRPr lang="es-MX" sz="2400" dirty="0">
              <a:solidFill>
                <a:srgbClr val="000000"/>
              </a:solidFill>
            </a:endParaRPr>
          </a:p>
          <a:p>
            <a:pPr algn="just"/>
            <a:r>
              <a:rPr lang="es-MX" sz="2400" b="1" i="1" dirty="0"/>
              <a:t>Una vibraciones mecánicas</a:t>
            </a:r>
            <a:r>
              <a:rPr lang="es-MX" sz="2400" dirty="0"/>
              <a:t> es el movimiento de una partícula o cuerpo el cual oscila alrededor de su posición de equilibrio. 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/>
              <a:t>La mayoría de la vibraciones son indeseables debido a que aumentan los esfuerzos y generan una pérdida de energía. Se clasifican como libres y forzadas.</a:t>
            </a:r>
            <a:endParaRPr lang="es-MX" sz="2400" dirty="0">
              <a:solidFill>
                <a:srgbClr val="000000"/>
              </a:solidFill>
            </a:endParaRPr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1710996" y="304768"/>
            <a:ext cx="5722007" cy="863622"/>
          </a:xfrm>
        </p:spPr>
        <p:txBody>
          <a:bodyPr>
            <a:noAutofit/>
          </a:bodyPr>
          <a:lstStyle/>
          <a:p>
            <a:r>
              <a:rPr lang="es-MX" sz="2000" b="1" dirty="0"/>
              <a:t/>
            </a:r>
            <a:br>
              <a:rPr lang="es-MX" sz="2000" b="1" dirty="0"/>
            </a:br>
            <a:r>
              <a:rPr lang="es-MX" sz="4000" b="1" dirty="0"/>
              <a:t>INTRODUCCIÓN</a:t>
            </a:r>
            <a:endParaRPr lang="es-MX" sz="40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40268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/>
          </a:bodyPr>
          <a:lstStyle/>
          <a:p>
            <a:pPr algn="just"/>
            <a:r>
              <a:rPr lang="es-MX" b="1" i="1" spc="-10" baseline="30000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Vibración libre amortiguada, </a:t>
            </a:r>
            <a:r>
              <a:rPr lang="es-MX" b="1" i="1" spc="-10" baseline="30000" dirty="0">
                <a:ea typeface="Times New Roman" panose="02020603050405020304" pitchFamily="18" charset="0"/>
                <a:cs typeface="Calibri" panose="020F0502020204030204" pitchFamily="34" charset="0"/>
              </a:rPr>
              <a:t>se presenta cuando un sistema oscila bajo la acción de fuerzas inherentes</a:t>
            </a:r>
            <a:r>
              <a:rPr lang="es-MX" b="1" i="1" spc="-10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MX" b="1" i="1" spc="-10" baseline="30000" dirty="0">
                <a:ea typeface="Times New Roman" panose="02020603050405020304" pitchFamily="18" charset="0"/>
                <a:cs typeface="Calibri" panose="020F0502020204030204" pitchFamily="34" charset="0"/>
              </a:rPr>
              <a:t>y con una pérdida de energía. </a:t>
            </a:r>
          </a:p>
          <a:p>
            <a:pPr marL="0" indent="0" algn="just">
              <a:buNone/>
            </a:pPr>
            <a:endParaRPr lang="es-ES" b="1" i="1" spc="-10" baseline="300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b="1" i="1" spc="-10" baseline="30000" dirty="0">
                <a:ea typeface="Times New Roman" panose="02020603050405020304" pitchFamily="18" charset="0"/>
                <a:cs typeface="Calibri" panose="020F0502020204030204" pitchFamily="34" charset="0"/>
              </a:rPr>
              <a:t>La disminución de energía se conoce como amortiguamiento, en este caso se analizará el amortiguamiento viscoso. Cuando un sistema vibra en un fluido como lo es el aire, algún gas o aceite, la resistencia ofrecida por el fluido hace que se disipe energía en forma de calor.</a:t>
            </a:r>
          </a:p>
          <a:p>
            <a:pPr marL="0" indent="0" algn="just">
              <a:buNone/>
            </a:pPr>
            <a:r>
              <a:rPr lang="es-ES" b="1" i="1" spc="-10" baseline="30000" dirty="0">
                <a:ea typeface="Times New Roman" panose="02020603050405020304" pitchFamily="18" charset="0"/>
                <a:cs typeface="Calibri" panose="020F0502020204030204" pitchFamily="34" charset="0"/>
              </a:rPr>
              <a:t>En el amortiguamiento viscoso la fuerza de amortiguamiento es proporcional a la velocidad del cuerpo vibratorio. </a:t>
            </a:r>
            <a:endParaRPr lang="es-MX" b="1" i="1" spc="-10" baseline="300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633666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102497"/>
            <a:ext cx="8654293" cy="634082"/>
          </a:xfrm>
        </p:spPr>
        <p:txBody>
          <a:bodyPr>
            <a:noAutofit/>
          </a:bodyPr>
          <a:lstStyle/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p:sp>
        <p:nvSpPr>
          <p:cNvPr id="2" name="CuadroTexto 1"/>
          <p:cNvSpPr txBox="1"/>
          <p:nvPr/>
        </p:nvSpPr>
        <p:spPr>
          <a:xfrm>
            <a:off x="1652901" y="770851"/>
            <a:ext cx="6174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400" b="1" dirty="0">
                <a:solidFill>
                  <a:srgbClr val="FF0000"/>
                </a:solidFill>
              </a:rPr>
              <a:t>DEFINICIÓN DE LA ECUACIÓN DE MOVIMIENTO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0" y="1333766"/>
            <a:ext cx="911149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Considere el sistema mostrado en la figura 1 y las siguientes suposiciones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/>
              <a:t>La masa del sistema denotada por </a:t>
            </a:r>
            <a:r>
              <a:rPr lang="es-MX" sz="2400" b="1" i="1" dirty="0"/>
              <a:t>m</a:t>
            </a:r>
            <a:r>
              <a:rPr lang="es-MX" sz="2400" dirty="0"/>
              <a:t> es constante y totalmente rígida.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/>
              <a:t>El resorte es lineal y de masa despreciable, se representa mediante una constante denominada </a:t>
            </a:r>
            <a:r>
              <a:rPr lang="es-MX" sz="2400" b="1" i="1" dirty="0"/>
              <a:t>k</a:t>
            </a:r>
            <a:r>
              <a:rPr lang="es-MX" sz="2400" dirty="0"/>
              <a:t>, La relación entre la fuerza y la deformación del resorte está dada por </a:t>
            </a:r>
            <a:r>
              <a:rPr lang="es-MX" sz="2400" b="1" i="1" dirty="0"/>
              <a:t>F = kd</a:t>
            </a:r>
            <a:r>
              <a:rPr lang="es-MX" sz="2400" dirty="0"/>
              <a:t>, en donde </a:t>
            </a:r>
            <a:r>
              <a:rPr lang="es-MX" sz="2400" b="1" i="1" dirty="0"/>
              <a:t>k</a:t>
            </a:r>
            <a:r>
              <a:rPr lang="es-MX" sz="2400" dirty="0"/>
              <a:t> es la constante de rigidez y </a:t>
            </a:r>
            <a:r>
              <a:rPr lang="es-MX" sz="2400" b="1" i="1" dirty="0"/>
              <a:t>d</a:t>
            </a:r>
            <a:r>
              <a:rPr lang="es-MX" sz="2400" dirty="0"/>
              <a:t> el desplazamiento.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/>
              <a:t>Existe un amortiguamiento lineal representado por la constante de amortiguamiento </a:t>
            </a:r>
            <a:r>
              <a:rPr lang="es-MX" sz="2400" b="1" i="1" dirty="0"/>
              <a:t>c</a:t>
            </a:r>
            <a:r>
              <a:rPr lang="es-MX" sz="2400" dirty="0"/>
              <a:t>, la fuerza de amortiguamiento es proporcional a la velocidad de la masa </a:t>
            </a:r>
            <a:r>
              <a:rPr lang="es-MX" sz="2400" b="1" i="1" dirty="0"/>
              <a:t>F</a:t>
            </a:r>
            <a:r>
              <a:rPr lang="es-MX" sz="2400" b="1" i="1" baseline="-25000" dirty="0"/>
              <a:t>a</a:t>
            </a:r>
            <a:r>
              <a:rPr lang="es-MX" sz="2400" b="1" i="1" dirty="0"/>
              <a:t> = cv</a:t>
            </a:r>
            <a:r>
              <a:rPr lang="es-MX" sz="24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/>
              <a:t>El movimiento de la masa es de translación rectilínea.</a:t>
            </a:r>
          </a:p>
          <a:p>
            <a:pPr algn="just"/>
            <a:r>
              <a:rPr lang="es-MX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6115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3480897" y="2368084"/>
                <a:ext cx="5263151" cy="1191698"/>
              </a:xfrm>
            </p:spPr>
            <p:txBody>
              <a:bodyPr>
                <a:normAutofit/>
              </a:bodyPr>
              <a:lstStyle/>
              <a:p>
                <a:pPr marL="92075" lvl="7" indent="0" algn="just">
                  <a:buNone/>
                </a:pPr>
                <a:r>
                  <a:rPr lang="es-ES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s-ES" sz="1800" dirty="0"/>
                  <a:t>ma + cv + kx = 0   escribiendo en función del desplazamiento</a:t>
                </a:r>
              </a:p>
              <a:p>
                <a:pPr marL="274638" lvl="7" indent="0" algn="just">
                  <a:buNone/>
                </a:pPr>
                <a14:m>
                  <m:oMath xmlns:m="http://schemas.openxmlformats.org/officeDocument/2006/math">
                    <m:r>
                      <a:rPr lang="es-ES" sz="1800" b="0" i="1" smtClean="0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̈"/>
                        <m:ctrlPr>
                          <a:rPr lang="es-ES" sz="1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s-E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s-ES" sz="1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sz="1800" b="0" i="1" smtClean="0">
                        <a:latin typeface="Cambria Math" panose="02040503050406030204" pitchFamily="18" charset="0"/>
                      </a:rPr>
                      <m:t>𝑐</m:t>
                    </m:r>
                    <m:acc>
                      <m:accPr>
                        <m:chr m:val="̇"/>
                        <m:ctrlPr>
                          <a:rPr lang="es-ES" sz="1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s-E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s-ES" sz="1800" dirty="0"/>
                  <a:t> + kx = 0     (1)</a:t>
                </a:r>
              </a:p>
              <a:p>
                <a:pPr marL="3200400" lvl="7" indent="0" algn="just">
                  <a:buNone/>
                </a:pPr>
                <a:endParaRPr lang="es-MX" b="1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es-MX" b="1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es-MX" b="1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es-MX" b="1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es-MX" b="1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es-MX" b="1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es-MX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80897" y="2368084"/>
                <a:ext cx="5263151" cy="1191698"/>
              </a:xfrm>
              <a:blipFill>
                <a:blip r:embed="rId3"/>
                <a:stretch>
                  <a:fillRect r="-104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ángulo 4"/>
          <p:cNvSpPr/>
          <p:nvPr/>
        </p:nvSpPr>
        <p:spPr>
          <a:xfrm>
            <a:off x="1464680" y="4208269"/>
            <a:ext cx="432048" cy="45556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/>
              <p:cNvSpPr txBox="1"/>
              <p:nvPr/>
            </p:nvSpPr>
            <p:spPr>
              <a:xfrm>
                <a:off x="3635896" y="1813506"/>
                <a:ext cx="24648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s-MX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𝑘𝑥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𝑐𝑣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es-MX" dirty="0"/>
                  <a:t>  </a:t>
                </a:r>
                <a14:m>
                  <m:oMath xmlns:m="http://schemas.openxmlformats.org/officeDocument/2006/math">
                    <m:r>
                      <a:rPr lang="es-MX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s-MX" dirty="0"/>
                  <a:t>a</a:t>
                </a:r>
              </a:p>
            </p:txBody>
          </p:sp>
        </mc:Choice>
        <mc:Fallback xmlns="">
          <p:sp>
            <p:nvSpPr>
              <p:cNvPr id="30" name="CuadroTexto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1813506"/>
                <a:ext cx="2464842" cy="369332"/>
              </a:xfrm>
              <a:prstGeom prst="rect">
                <a:avLst/>
              </a:prstGeom>
              <a:blipFill>
                <a:blip r:embed="rId4"/>
                <a:stretch>
                  <a:fillRect l="-13580" t="-119672" r="-988" b="-18360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adroTexto 3"/>
          <p:cNvSpPr txBox="1"/>
          <p:nvPr/>
        </p:nvSpPr>
        <p:spPr>
          <a:xfrm>
            <a:off x="282326" y="1124744"/>
            <a:ext cx="86262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El diagrama de cuerpo libre bajo las condiciones anteriores se muestra en la figura 2. </a:t>
            </a:r>
          </a:p>
          <a:p>
            <a:r>
              <a:rPr lang="es-MX" dirty="0"/>
              <a:t>Aplicando  la segunda ley de Newton y sumando las fuerzas actuantes en eje X, se obtiene.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187838" y="3190450"/>
            <a:ext cx="9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Figura 1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1652901" y="620688"/>
            <a:ext cx="6174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400" b="1" dirty="0">
                <a:solidFill>
                  <a:srgbClr val="FF0000"/>
                </a:solidFill>
              </a:rPr>
              <a:t>DEFINICIÓN DE LA ECUACIÓN DE MOVIMIENTO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1479" y="1844824"/>
            <a:ext cx="2960766" cy="906591"/>
          </a:xfrm>
          <a:prstGeom prst="rect">
            <a:avLst/>
          </a:prstGeom>
        </p:spPr>
      </p:pic>
      <p:sp>
        <p:nvSpPr>
          <p:cNvPr id="20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971600" y="4790677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Figura 2 D.C.L.</a:t>
            </a:r>
            <a:endParaRPr lang="es-MX" dirty="0"/>
          </a:p>
        </p:txBody>
      </p:sp>
      <p:cxnSp>
        <p:nvCxnSpPr>
          <p:cNvPr id="13" name="Conector recto de flecha 12"/>
          <p:cNvCxnSpPr/>
          <p:nvPr/>
        </p:nvCxnSpPr>
        <p:spPr>
          <a:xfrm flipH="1">
            <a:off x="340672" y="4293096"/>
            <a:ext cx="1124008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 flipH="1">
            <a:off x="323528" y="4509120"/>
            <a:ext cx="1124008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>
            <a:off x="1907704" y="4445496"/>
            <a:ext cx="1124008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509405" y="3923764"/>
            <a:ext cx="75225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kx</a:t>
            </a:r>
            <a:endParaRPr lang="es-MX" dirty="0"/>
          </a:p>
        </p:txBody>
      </p:sp>
      <p:sp>
        <p:nvSpPr>
          <p:cNvPr id="32" name="CuadroTexto 31"/>
          <p:cNvSpPr txBox="1"/>
          <p:nvPr/>
        </p:nvSpPr>
        <p:spPr>
          <a:xfrm>
            <a:off x="526549" y="4471904"/>
            <a:ext cx="75225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cv</a:t>
            </a:r>
            <a:endParaRPr lang="es-MX" dirty="0"/>
          </a:p>
        </p:txBody>
      </p:sp>
      <p:sp>
        <p:nvSpPr>
          <p:cNvPr id="35" name="CuadroTexto 34"/>
          <p:cNvSpPr txBox="1"/>
          <p:nvPr/>
        </p:nvSpPr>
        <p:spPr>
          <a:xfrm>
            <a:off x="2106453" y="4066721"/>
            <a:ext cx="75225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ma</a:t>
            </a:r>
            <a:endParaRPr lang="es-MX" dirty="0"/>
          </a:p>
        </p:txBody>
      </p:sp>
      <p:sp>
        <p:nvSpPr>
          <p:cNvPr id="15" name="CuadroTexto 14"/>
          <p:cNvSpPr txBox="1"/>
          <p:nvPr/>
        </p:nvSpPr>
        <p:spPr>
          <a:xfrm>
            <a:off x="6214925" y="1815198"/>
            <a:ext cx="2529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Ordenando la expresión</a:t>
            </a:r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3690406" y="3559782"/>
            <a:ext cx="5274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La ecuación 1 describe el movimiento vibratorio libre</a:t>
            </a:r>
          </a:p>
          <a:p>
            <a:pPr algn="just"/>
            <a:r>
              <a:rPr lang="es-ES" dirty="0"/>
              <a:t>amortiguado.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3082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220439" y="908720"/>
                <a:ext cx="8744049" cy="1390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MX" dirty="0"/>
                  <a:t>Se propone como solución de la ecuación (1)  a la función </a:t>
                </a:r>
                <a14:m>
                  <m:oMath xmlns:m="http://schemas.openxmlformats.org/officeDocument/2006/math">
                    <m:r>
                      <a:rPr lang="es-E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d>
                      <m:dPr>
                        <m:ctrlPr>
                          <a:rPr lang="es-MX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s-MX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  <m:r>
                      <a:rPr lang="es-MX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sSup>
                      <m:sSupPr>
                        <m:ctrlPr>
                          <a:rPr lang="es-MX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s-MX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s-MX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𝝀</m:t>
                        </m:r>
                        <m:r>
                          <a:rPr lang="es-MX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p>
                  </m:oMath>
                </a14:m>
                <a:r>
                  <a:rPr lang="es-MX" dirty="0"/>
                  <a:t> (2)  la cual  es una transformación lineal de un espacio de funciones continuamente diferenciables sobre sí mismo con primer y segunda derivadas iguales a: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s-E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s-MX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MX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𝒅𝑪</m:t>
                        </m:r>
                        <m:sSup>
                          <m:sSupPr>
                            <m:ctrlP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p>
                        </m:sSup>
                      </m:num>
                      <m:den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s-MX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es-MX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  <m:sSup>
                      <m:sSupPr>
                        <m:ctrlPr>
                          <a:rPr lang="es-MX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s-MX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𝝀</m:t>
                        </m:r>
                        <m:r>
                          <a:rPr lang="es-MX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p>
                    <m:r>
                      <a:rPr lang="es-MX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 </m:t>
                    </m:r>
                    <m:f>
                      <m:fPr>
                        <m:ctrlPr>
                          <a:rPr lang="es-MX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s-E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p>
                          <m:sSupPr>
                            <m:ctrlP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s-MX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MX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𝒅𝑪</m:t>
                        </m:r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𝝀</m:t>
                        </m:r>
                        <m:sSup>
                          <m:sSupPr>
                            <m:ctrlP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  <m:r>
                              <a:rPr lang="es-MX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p>
                        </m:sSup>
                      </m:num>
                      <m:den>
                        <m:r>
                          <a:rPr lang="es-MX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𝒅𝒕</m:t>
                        </m:r>
                      </m:den>
                    </m:f>
                    <m:r>
                      <a:rPr lang="es-MX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s-MX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</m:t>
                    </m:r>
                    <m:sSup>
                      <m:sSupPr>
                        <m:ctrlPr>
                          <a:rPr lang="es-MX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𝝀</m:t>
                        </m:r>
                      </m:e>
                      <m:sup>
                        <m:r>
                          <a:rPr lang="es-MX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s-MX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s-MX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𝝀</m:t>
                        </m:r>
                        <m:r>
                          <a:rPr lang="es-MX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p>
                  </m:oMath>
                </a14:m>
                <a:r>
                  <a:rPr lang="es-MX" b="1" dirty="0"/>
                  <a:t>   </a:t>
                </a:r>
                <a:r>
                  <a:rPr lang="es-MX" dirty="0"/>
                  <a:t>(3)</a:t>
                </a:r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439" y="908720"/>
                <a:ext cx="8744049" cy="1390317"/>
              </a:xfrm>
              <a:prstGeom prst="rect">
                <a:avLst/>
              </a:prstGeom>
              <a:blipFill>
                <a:blip r:embed="rId4"/>
                <a:stretch>
                  <a:fillRect l="-557" t="-1316" r="-557" b="-614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251520" y="2420078"/>
                <a:ext cx="8640961" cy="3187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MX" dirty="0"/>
                  <a:t>Al sustituir las ecuaciones 2 y 3 en 1, se obtiene la condición necesaria y suficiente para que x(t)=Ce</a:t>
                </a:r>
                <a:r>
                  <a:rPr lang="el-GR" baseline="30000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λ</a:t>
                </a:r>
                <a:r>
                  <a:rPr lang="es-MX" baseline="30000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t</a:t>
                </a:r>
                <a:r>
                  <a:rPr lang="es-MX" dirty="0"/>
                  <a:t> sea solución de la ecuación diferencial (1);</a:t>
                </a:r>
              </a:p>
              <a:p>
                <a:pPr algn="just"/>
                <a:r>
                  <a:rPr lang="es-MX" dirty="0"/>
                  <a:t>  </a:t>
                </a:r>
                <a14:m>
                  <m:oMath xmlns:m="http://schemas.openxmlformats.org/officeDocument/2006/math">
                    <m:r>
                      <a:rPr lang="es-MX" b="0" i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es-MX" b="0" i="0" dirty="0">
                  <a:latin typeface="Cambria Math" panose="020405030504060302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es-MX" b="0" i="1" smtClean="0">
                        <a:latin typeface="Cambria Math" panose="02040503050406030204" pitchFamily="18" charset="0"/>
                      </a:rPr>
                      <m:t>𝑀𝐶</m:t>
                    </m:r>
                    <m:sSup>
                      <m:sSupPr>
                        <m:ctrlPr>
                          <a:rPr lang="es-MX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s-MX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𝑘𝐶</m:t>
                    </m:r>
                    <m:sSup>
                      <m:sSupPr>
                        <m:ctrlPr>
                          <a:rPr lang="es-MX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≡0    ∀</m:t>
                    </m:r>
                    <m:r>
                      <a:rPr lang="es-MX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s-MX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s-MX" b="0" dirty="0">
                    <a:ea typeface="Cambria Math" panose="02040503050406030204" pitchFamily="18" charset="0"/>
                  </a:rPr>
                  <a:t> factorizando la ecuación se tiene: </a:t>
                </a:r>
              </a:p>
              <a:p>
                <a:pPr algn="just"/>
                <a:endParaRPr lang="es-MX" b="0" dirty="0">
                  <a:ea typeface="Cambria Math" panose="020405030504060302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  <m:sSup>
                        <m:sSupPr>
                          <m:ctrlPr>
                            <a:rPr lang="es-MX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s-MX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𝝀</m:t>
                          </m:r>
                          <m:r>
                            <a:rPr lang="es-MX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s-MX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𝑴</m:t>
                          </m:r>
                          <m:sSup>
                            <m:sSupPr>
                              <m:ctrlPr>
                                <a:rPr lang="es-MX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𝝀</m:t>
                              </m:r>
                            </m:e>
                            <m:sup>
                              <m:r>
                                <a:rPr lang="es-MX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s-MX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s-E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s-MX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  <m: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s-MX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</m:d>
                      <m:r>
                        <a:rPr lang="es-MX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r>
                        <a:rPr lang="es-MX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s-MX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∀</m:t>
                      </m:r>
                      <m:r>
                        <a:rPr lang="es-MX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s-MX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s-MX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s-MX" b="1" i="1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algn="just"/>
                <a:endParaRPr lang="es-MX" b="1" i="1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algn="just"/>
                <a:r>
                  <a:rPr lang="es-ES" dirty="0">
                    <a:ea typeface="Cambria Math" panose="02040503050406030204" pitchFamily="18" charset="0"/>
                  </a:rPr>
                  <a:t>Este proceso transforma la ecuación diferencial en una algebraica</a:t>
                </a:r>
              </a:p>
              <a:p>
                <a:pPr algn="just"/>
                <a:endParaRPr lang="es-MX" b="1" i="1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algn="just"/>
                <a:r>
                  <a:rPr lang="es-MX" dirty="0"/>
                  <a:t>Para determinar el valor de </a:t>
                </a:r>
                <a:r>
                  <a:rPr lang="el-GR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λ</a:t>
                </a:r>
                <a:r>
                  <a:rPr lang="es-MX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se tiene tres posibles casos.</a:t>
                </a:r>
              </a:p>
              <a:p>
                <a:pPr algn="just"/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	</a:t>
                </a:r>
                <a:endParaRPr lang="es-MX" dirty="0"/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420078"/>
                <a:ext cx="8640961" cy="3187924"/>
              </a:xfrm>
              <a:prstGeom prst="rect">
                <a:avLst/>
              </a:prstGeom>
              <a:blipFill>
                <a:blip r:embed="rId5"/>
                <a:stretch>
                  <a:fillRect l="-564" t="-1147" r="-56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755723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  <p:sp>
        <p:nvSpPr>
          <p:cNvPr id="2" name="Rectángulo 1"/>
          <p:cNvSpPr/>
          <p:nvPr/>
        </p:nvSpPr>
        <p:spPr>
          <a:xfrm>
            <a:off x="323528" y="7422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b="1" i="1" dirty="0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Caso 1</a:t>
            </a:r>
          </a:p>
          <a:p>
            <a:pPr algn="just"/>
            <a:r>
              <a:rPr lang="es-ES" dirty="0">
                <a:latin typeface="Segoe UI Symbol" panose="020B0502040204020203" pitchFamily="34" charset="0"/>
                <a:ea typeface="Segoe UI Symbol" panose="020B0502040204020203" pitchFamily="34" charset="0"/>
              </a:rPr>
              <a:t>C = 0, lo cual da el siguiente resultado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/>
              <p:cNvSpPr txBox="1"/>
              <p:nvPr/>
            </p:nvSpPr>
            <p:spPr>
              <a:xfrm>
                <a:off x="395536" y="1556792"/>
                <a:ext cx="2359557" cy="2899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s-ES" b="0" dirty="0"/>
                  <a:t>x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s-E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MX" dirty="0"/>
                  <a:t>= 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i="1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MX" dirty="0"/>
                  <a:t>= 0      </a:t>
                </a:r>
              </a:p>
            </p:txBody>
          </p:sp>
        </mc:Choice>
        <mc:Fallback xmlns=""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556792"/>
                <a:ext cx="2359557" cy="289951"/>
              </a:xfrm>
              <a:prstGeom prst="rect">
                <a:avLst/>
              </a:prstGeom>
              <a:blipFill>
                <a:blip r:embed="rId4"/>
                <a:stretch>
                  <a:fillRect l="-6202" t="-20833" r="-4910" b="-5000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/>
          <p:cNvSpPr txBox="1"/>
          <p:nvPr/>
        </p:nvSpPr>
        <p:spPr>
          <a:xfrm>
            <a:off x="251520" y="1844824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Esta solución conduce a un sistema en equilibrio, el cual no es de interés en esta lección 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/>
              <p:cNvSpPr/>
              <p:nvPr/>
            </p:nvSpPr>
            <p:spPr>
              <a:xfrm>
                <a:off x="395536" y="2557353"/>
                <a:ext cx="4572000" cy="65928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/>
                <a:r>
                  <a:rPr lang="es-ES" b="1" i="1" dirty="0">
                    <a:solidFill>
                      <a:schemeClr val="accent1"/>
                    </a:solidFill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Caso 2</a:t>
                </a:r>
              </a:p>
              <a:p>
                <a:pPr algn="just"/>
                <a14:m>
                  <m:oMath xmlns:m="http://schemas.openxmlformats.org/officeDocument/2006/math">
                    <m:sSup>
                      <m:sSupPr>
                        <m:ctrlPr>
                          <a:rPr lang="es-ES" i="1">
                            <a:latin typeface="Cambria Math"/>
                          </a:rPr>
                        </m:ctrlPr>
                      </m:sSup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= 0  </a:t>
                </a:r>
                <a14:m>
                  <m:oMath xmlns:m="http://schemas.openxmlformats.org/officeDocument/2006/math">
                    <m:r>
                      <a:rPr lang="es-E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≥0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557353"/>
                <a:ext cx="4572000" cy="659283"/>
              </a:xfrm>
              <a:prstGeom prst="rect">
                <a:avLst/>
              </a:prstGeom>
              <a:blipFill>
                <a:blip r:embed="rId5"/>
                <a:stretch>
                  <a:fillRect l="-1200" t="-4630" b="-1388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/>
          <p:cNvSpPr txBox="1"/>
          <p:nvPr/>
        </p:nvSpPr>
        <p:spPr>
          <a:xfrm>
            <a:off x="2699792" y="284364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Si se considera que </a:t>
            </a:r>
            <a:r>
              <a:rPr lang="es-ES" b="1" i="1" dirty="0"/>
              <a:t>t = 0 </a:t>
            </a:r>
            <a:r>
              <a:rPr lang="es-ES" dirty="0"/>
              <a:t>se obtiene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6178937" y="2850314"/>
                <a:ext cx="1574149" cy="2899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8937" y="2850314"/>
                <a:ext cx="1574149" cy="289951"/>
              </a:xfrm>
              <a:prstGeom prst="rect">
                <a:avLst/>
              </a:prstGeom>
              <a:blipFill>
                <a:blip r:embed="rId6"/>
                <a:stretch>
                  <a:fillRect l="-1163" t="-4255" r="-5039" b="-2766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uadroTexto 10"/>
          <p:cNvSpPr txBox="1"/>
          <p:nvPr/>
        </p:nvSpPr>
        <p:spPr>
          <a:xfrm>
            <a:off x="2699792" y="3131676"/>
            <a:ext cx="5052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lo cual no es posible, equivale a afirmar que 1 = 0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323528" y="3849837"/>
                <a:ext cx="2232248" cy="6592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ES" b="1" i="1" dirty="0">
                    <a:solidFill>
                      <a:schemeClr val="accent1"/>
                    </a:solidFill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Caso 3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s-MX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</m:t>
                    </m:r>
                    <m:sSup>
                      <m:sSupPr>
                        <m:ctrlPr>
                          <a:rPr lang="es-MX" b="1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𝝀</m:t>
                        </m:r>
                      </m:e>
                      <m:sup>
                        <m:r>
                          <a:rPr lang="es-MX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s-MX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s-E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s-MX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s-ES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s-MX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s-ES" dirty="0">
                    <a:solidFill>
                      <a:schemeClr val="tx1"/>
                    </a:solidFill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</a:t>
                </a:r>
                <a:r>
                  <a:rPr lang="es-ES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= 0 </a:t>
                </a:r>
                <a:endParaRPr lang="es-MX" dirty="0"/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849837"/>
                <a:ext cx="2232248" cy="659283"/>
              </a:xfrm>
              <a:prstGeom prst="rect">
                <a:avLst/>
              </a:prstGeom>
              <a:blipFill>
                <a:blip r:embed="rId7"/>
                <a:stretch>
                  <a:fillRect l="-2186" t="-4630" b="-1203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uadroTexto 12"/>
          <p:cNvSpPr txBox="1"/>
          <p:nvPr/>
        </p:nvSpPr>
        <p:spPr>
          <a:xfrm>
            <a:off x="2725293" y="4180403"/>
            <a:ext cx="6192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Esta condición proporciona la ecuación característica del sistema</a:t>
            </a:r>
            <a:endParaRPr lang="es-MX" dirty="0"/>
          </a:p>
        </p:txBody>
      </p:sp>
      <p:sp>
        <p:nvSpPr>
          <p:cNvPr id="14" name="CuadroTexto 13"/>
          <p:cNvSpPr txBox="1"/>
          <p:nvPr/>
        </p:nvSpPr>
        <p:spPr>
          <a:xfrm>
            <a:off x="996902" y="4479537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(4)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23522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149972" y="836712"/>
                <a:ext cx="8886524" cy="4700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/>
                  <a:t>El valor de </a:t>
                </a:r>
                <a:r>
                  <a:rPr lang="el-GR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λ</a:t>
                </a:r>
                <a:r>
                  <a:rPr lang="es-MX" dirty="0">
                    <a:latin typeface="Segoe UI Symbol" panose="020B0502040204020203" pitchFamily="34" charset="0"/>
                    <a:ea typeface="Segoe UI Symbol" panose="020B0502040204020203" pitchFamily="34" charset="0"/>
                  </a:rPr>
                  <a:t> está definido por;</a:t>
                </a:r>
                <a:endParaRPr lang="es-MX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es-MX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MX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s-E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ES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ES" b="0" i="1" dirty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s-E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E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𝑚𝑘</m:t>
                            </m:r>
                          </m:e>
                        </m:rad>
                      </m:num>
                      <m:den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es-MX" dirty="0"/>
                  <a:t>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es-MX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ad>
                      <m:radPr>
                        <m:degHide m:val="on"/>
                        <m:ctrlPr>
                          <a:rPr lang="es-MX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MX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s-MX" i="1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s-MX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𝑐</m:t>
                                    </m:r>
                                  </m:num>
                                  <m:den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s-E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r>
                  <a:rPr lang="es-MX" dirty="0"/>
                  <a:t>                                                                   (5)</a:t>
                </a:r>
              </a:p>
              <a:p>
                <a:endParaRPr lang="es-MX" dirty="0"/>
              </a:p>
              <a:p>
                <a:r>
                  <a:rPr lang="es-MX" dirty="0"/>
                  <a:t>La solución general de la ecuación diferencial (1) está constituida por las dos soluciones particulares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s-MX" i="1">
                            <a:latin typeface="Cambria Math"/>
                          </a:rPr>
                        </m:ctrlPr>
                      </m:d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s-MX" dirty="0"/>
                  <a:t> 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s-MX" i="1">
                            <a:latin typeface="Cambria Math"/>
                          </a:rPr>
                        </m:ctrlPr>
                      </m:d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s-MX" dirty="0"/>
                  <a:t>,</a:t>
                </a:r>
              </a:p>
              <a:p>
                <a:endParaRPr lang="es-MX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MX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s-MX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m:rPr>
                              <m:nor/>
                            </m:rPr>
                            <a:rPr lang="es-MX" dirty="0"/>
                            <m:t>− </m:t>
                          </m:r>
                          <m:f>
                            <m:fPr>
                              <m:ctrlPr>
                                <a:rPr lang="es-MX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s-MX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s-MX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s-MX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𝑐</m:t>
                                          </m:r>
                                        </m:num>
                                        <m:den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s-ES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</m:den>
                              </m:f>
                            </m:e>
                          </m:rad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s-ES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sSub>
                        <m:sSub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MX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s-MX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s-MX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m:rPr>
                              <m:nor/>
                            </m:rPr>
                            <a:rPr lang="es-MX" dirty="0"/>
                            <m:t>− </m:t>
                          </m:r>
                          <m:f>
                            <m:fPr>
                              <m:ctrlPr>
                                <a:rPr lang="es-MX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s-MX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MX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s-MX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s-MX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𝑐</m:t>
                                          </m:r>
                                        </m:num>
                                        <m:den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s-E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s-ES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</m:den>
                              </m:f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rad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            (6)</m:t>
                      </m:r>
                    </m:oMath>
                  </m:oMathPara>
                </a14:m>
                <a:endParaRPr lang="es-MX" dirty="0"/>
              </a:p>
              <a:p>
                <a:endParaRPr lang="es-MX" dirty="0"/>
              </a:p>
              <a:p>
                <a:r>
                  <a:rPr lang="es-MX" dirty="0"/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s-MX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MX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s-MX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s-MX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MX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s-MX" i="1">
                            <a:latin typeface="Cambria Math"/>
                          </a:rPr>
                        </m:ctrlPr>
                      </m:d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MX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s-MX" b="0" dirty="0"/>
              </a:p>
              <a:p>
                <a:endParaRPr lang="es-E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s-MX" i="1">
                            <a:latin typeface="Cambria Math"/>
                          </a:rPr>
                        </m:ctrlPr>
                      </m:d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MX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m:rPr>
                            <m:nor/>
                          </m:rPr>
                          <a:rPr lang="es-MX" dirty="0"/>
                          <m:t>− </m:t>
                        </m:r>
                        <m:f>
                          <m:fPr>
                            <m:ctrlPr>
                              <a:rPr lang="es-MX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s-MX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s-MX" i="1">
                                            <a:latin typeface="Cambria Math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num>
                                      <m:den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</m:num>
                              <m:den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den>
                            </m:f>
                          </m:e>
                        </m:rad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ES" b="0" dirty="0"/>
                  <a:t> 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s-MX" i="1">
                            <a:latin typeface="Cambria Math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m:rPr>
                            <m:nor/>
                          </m:rPr>
                          <a:rPr lang="es-MX" dirty="0"/>
                          <m:t>− </m:t>
                        </m:r>
                        <m:f>
                          <m:fPr>
                            <m:ctrlPr>
                              <a:rPr lang="es-MX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MX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s-MX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s-MX" i="1">
                                            <a:latin typeface="Cambria Math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num>
                                      <m:den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es-E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</m:num>
                              <m:den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den>
                            </m:f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e>
                        </m:rad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s-ES" b="0" dirty="0"/>
                  <a:t>                                                     (7)</a:t>
                </a:r>
              </a:p>
              <a:p>
                <a:endParaRPr lang="es-MX" b="0" dirty="0"/>
              </a:p>
              <a:p>
                <a:r>
                  <a:rPr lang="es-ES" dirty="0"/>
                  <a:t>En donde C</a:t>
                </a:r>
                <a:r>
                  <a:rPr lang="es-ES" baseline="-25000" dirty="0"/>
                  <a:t>1 </a:t>
                </a:r>
                <a:r>
                  <a:rPr lang="es-ES" dirty="0"/>
                  <a:t>y C</a:t>
                </a:r>
                <a:r>
                  <a:rPr lang="es-ES" baseline="-25000" dirty="0"/>
                  <a:t>2</a:t>
                </a:r>
                <a:r>
                  <a:rPr lang="es-ES" dirty="0"/>
                  <a:t> son constantes arbitrarias que se determinas a partir de las condiciones iniciales.</a:t>
                </a:r>
                <a:endParaRPr lang="es-MX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972" y="836712"/>
                <a:ext cx="8886524" cy="4700582"/>
              </a:xfrm>
              <a:prstGeom prst="rect">
                <a:avLst/>
              </a:prstGeom>
              <a:blipFill>
                <a:blip r:embed="rId4"/>
                <a:stretch>
                  <a:fillRect l="-618" t="-778" b="-116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1 Título"/>
          <p:cNvSpPr txBox="1">
            <a:spLocks/>
          </p:cNvSpPr>
          <p:nvPr/>
        </p:nvSpPr>
        <p:spPr>
          <a:xfrm>
            <a:off x="89756" y="83185"/>
            <a:ext cx="8654293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VIBRACIONES LIBRES AMORTIGUADAS DE UN GRADO DE LIBERTAD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771736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2657</TotalTime>
  <Words>3838</Words>
  <Application>Microsoft Office PowerPoint</Application>
  <PresentationFormat>Presentación en pantalla (4:3)</PresentationFormat>
  <Paragraphs>244</Paragraphs>
  <Slides>19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21" baseType="lpstr">
      <vt:lpstr>Tema de Office</vt:lpstr>
      <vt:lpstr>1_Tema de Office</vt:lpstr>
      <vt:lpstr>VIBRACIONES LIBRE AMORTIGUADAS DE UN GRADO DE LIBERTAD</vt:lpstr>
      <vt:lpstr>INTRODUCCIÓN</vt:lpstr>
      <vt:lpstr> INTRODUCCIÓN</vt:lpstr>
      <vt:lpstr>Presentación de PowerPoint</vt:lpstr>
      <vt:lpstr>VIBRACIONES LIBRES AMORTIGUADAS DE UN GRADO DE LIBERTAD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189</cp:revision>
  <dcterms:created xsi:type="dcterms:W3CDTF">2012-12-04T21:22:09Z</dcterms:created>
  <dcterms:modified xsi:type="dcterms:W3CDTF">2016-10-10T18:11:17Z</dcterms:modified>
</cp:coreProperties>
</file>